
<file path=[Content_Types].xml><?xml version="1.0" encoding="utf-8"?>
<Types xmlns="http://schemas.openxmlformats.org/package/2006/content-types">
  <Default Extension="png" ContentType="image/png"/>
  <Default Extension="jfif" ContentType="image/jpe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4.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42"/>
  </p:notesMasterIdLst>
  <p:handoutMasterIdLst>
    <p:handoutMasterId r:id="rId43"/>
  </p:handoutMasterIdLst>
  <p:sldIdLst>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277" r:id="rId26"/>
    <p:sldId id="273" r:id="rId27"/>
    <p:sldId id="281" r:id="rId28"/>
    <p:sldId id="258" r:id="rId29"/>
    <p:sldId id="257" r:id="rId30"/>
    <p:sldId id="259" r:id="rId31"/>
    <p:sldId id="260" r:id="rId32"/>
    <p:sldId id="261" r:id="rId33"/>
    <p:sldId id="262" r:id="rId34"/>
    <p:sldId id="263" r:id="rId35"/>
    <p:sldId id="264" r:id="rId36"/>
    <p:sldId id="269" r:id="rId37"/>
    <p:sldId id="272" r:id="rId38"/>
    <p:sldId id="278" r:id="rId39"/>
    <p:sldId id="280" r:id="rId40"/>
    <p:sldId id="305" r:id="rId41"/>
  </p:sldIdLst>
  <p:sldSz cx="12192000" cy="6858000"/>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82A1D8"/>
    <a:srgbClr val="003DB8"/>
    <a:srgbClr val="EDA483"/>
    <a:srgbClr val="F0B398"/>
    <a:srgbClr val="8E3A14"/>
    <a:srgbClr val="943414"/>
    <a:srgbClr val="984119"/>
    <a:srgbClr val="78B832"/>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54" d="100"/>
          <a:sy n="54" d="100"/>
        </p:scale>
        <p:origin x="5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3.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4.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5.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[Total Funding - Both States_Revised.xlsx]Sheet7!PivotTable3</c:name>
    <c:fmtId val="6"/>
  </c:pivotSource>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baseline="0" dirty="0">
                <a:solidFill>
                  <a:schemeClr val="tx1"/>
                </a:solidFill>
              </a:rPr>
              <a:t>OHIO AND MICHIGAN</a:t>
            </a:r>
          </a:p>
          <a:p>
            <a:pPr>
              <a:defRPr>
                <a:solidFill>
                  <a:schemeClr val="tx1"/>
                </a:solidFill>
              </a:defRPr>
            </a:pPr>
            <a:r>
              <a:rPr lang="en-US" baseline="0" dirty="0">
                <a:solidFill>
                  <a:schemeClr val="tx1"/>
                </a:solidFill>
              </a:rPr>
              <a:t>Total </a:t>
            </a:r>
            <a:r>
              <a:rPr lang="en-US" baseline="0" dirty="0" smtClean="0">
                <a:solidFill>
                  <a:schemeClr val="tx1"/>
                </a:solidFill>
              </a:rPr>
              <a:t>AIP </a:t>
            </a:r>
            <a:r>
              <a:rPr lang="en-US" baseline="0" dirty="0">
                <a:solidFill>
                  <a:schemeClr val="tx1"/>
                </a:solidFill>
              </a:rPr>
              <a:t>Funding 2000 - 2020</a:t>
            </a:r>
            <a:endParaRPr lang="en-US" dirty="0">
              <a:solidFill>
                <a:schemeClr val="tx1"/>
              </a:solidFill>
            </a:endParaRPr>
          </a:p>
        </c:rich>
      </c:tx>
      <c:layout>
        <c:manualLayout>
          <c:xMode val="edge"/>
          <c:yMode val="edge"/>
          <c:x val="0.29989961631395495"/>
          <c:y val="1.789525600868995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ivotFmts>
      <c:pivotFmt>
        <c:idx val="0"/>
      </c:pivotFmt>
      <c:pivotFmt>
        <c:idx val="1"/>
        <c:spPr>
          <a:solidFill>
            <a:schemeClr val="accent1"/>
          </a:solidFill>
          <a:ln>
            <a:noFill/>
          </a:ln>
          <a:effectLst>
            <a:outerShdw blurRad="254000" sx="102000" sy="102000" algn="ctr" rotWithShape="0">
              <a:prstClr val="black">
                <a:alpha val="20000"/>
              </a:prstClr>
            </a:outerShdw>
          </a:effectLst>
        </c:spPr>
        <c:marker>
          <c:spPr>
            <a:solidFill>
              <a:schemeClr val="accent1">
                <a:alpha val="85000"/>
              </a:schemeClr>
            </a:solidFill>
            <a:ln>
              <a:noFill/>
            </a:ln>
            <a:effectLst/>
          </c:spPr>
        </c:marker>
        <c:dLbl>
          <c:idx val="0"/>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solidFill>
            <a:srgbClr val="8E3A14"/>
          </a:solidFill>
          <a:ln>
            <a:noFill/>
          </a:ln>
          <a:effectLst>
            <a:outerShdw blurRad="254000" sx="102000" sy="102000" algn="ctr" rotWithShape="0">
              <a:prstClr val="black">
                <a:alpha val="20000"/>
              </a:prstClr>
            </a:outerShdw>
          </a:effectLst>
          <a:scene3d>
            <a:camera prst="orthographicFront"/>
            <a:lightRig rig="threePt" dir="t"/>
          </a:scene3d>
          <a:sp3d>
            <a:bevelT/>
          </a:sp3d>
        </c:spPr>
        <c:dLbl>
          <c:idx val="0"/>
          <c:layout>
            <c:manualLayout>
              <c:x val="0.20255433757054878"/>
              <c:y val="2.192945562190015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r>
                  <a:rPr lang="en-US" sz="1600"/>
                  <a:t>$828,992,090 </a:t>
                </a:r>
                <a:fld id="{629DE087-502E-44E1-845E-4A66625229A3}" type="PERCENTAGE">
                  <a:rPr lang="en-US"/>
                  <a:pPr>
                    <a:defRPr sz="1800" b="1" i="0" u="none" strike="noStrike" kern="1200" baseline="0">
                      <a:solidFill>
                        <a:sysClr val="windowText" lastClr="000000"/>
                      </a:solidFill>
                      <a:latin typeface="+mn-lt"/>
                      <a:ea typeface="+mn-ea"/>
                      <a:cs typeface="+mn-cs"/>
                    </a:defRPr>
                  </a:pPr>
                  <a:t>[PERCENTAGE]</a:t>
                </a:fld>
                <a:endParaRPr lang="en-US" sz="160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3154684095860567"/>
                  <c:h val="0.1370402802101576"/>
                </c:manualLayout>
              </c15:layout>
              <c15:dlblFieldTable/>
              <c15:showDataLabelsRange val="0"/>
            </c:ext>
          </c:extLst>
        </c:dLbl>
      </c:pivotFmt>
      <c:pivotFmt>
        <c:idx val="3"/>
        <c:spPr>
          <a:solidFill>
            <a:schemeClr val="accent5">
              <a:lumMod val="75000"/>
            </a:schemeClr>
          </a:solidFill>
          <a:ln>
            <a:noFill/>
          </a:ln>
          <a:effectLst>
            <a:outerShdw blurRad="254000" sx="102000" sy="102000" algn="ctr" rotWithShape="0">
              <a:prstClr val="black">
                <a:alpha val="20000"/>
              </a:prstClr>
            </a:outerShdw>
          </a:effectLst>
          <a:scene3d>
            <a:camera prst="orthographicFront"/>
            <a:lightRig rig="threePt" dir="t"/>
          </a:scene3d>
          <a:sp3d>
            <a:bevelT/>
          </a:sp3d>
        </c:spPr>
        <c:dLbl>
          <c:idx val="0"/>
          <c:layout>
            <c:manualLayout>
              <c:x val="-0.2630875062185854"/>
              <c:y val="1.4218505086162634E-3"/>
            </c:manualLayout>
          </c:layout>
          <c:tx>
            <c:rich>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r>
                  <a:rPr lang="en-US" sz="1600"/>
                  <a:t>$986,615,786 </a:t>
                </a:r>
                <a:fld id="{1CFF4AB8-9609-437B-9169-E5479B1AAC95}" type="PERCENTAGE">
                  <a:rPr lang="en-US"/>
                  <a:pPr>
                    <a:defRPr sz="1800" b="1" i="0" u="none" strike="noStrike" kern="1200" baseline="0">
                      <a:solidFill>
                        <a:sysClr val="windowText" lastClr="000000"/>
                      </a:solidFill>
                      <a:latin typeface="+mn-lt"/>
                      <a:ea typeface="+mn-ea"/>
                      <a:cs typeface="+mn-cs"/>
                    </a:defRPr>
                  </a:pPr>
                  <a:t>[PERCENTAGE]</a:t>
                </a:fld>
                <a:endParaRPr lang="en-US" sz="160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1411764705882352"/>
                  <c:h val="0.1370402802101576"/>
                </c:manualLayout>
              </c15:layout>
              <c15:dlblFieldTable/>
              <c15:showDataLabelsRange val="0"/>
            </c:ext>
          </c:extLst>
        </c:dLbl>
      </c:pivotFmt>
      <c:pivotFmt>
        <c:idx val="4"/>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5">
              <a:lumMod val="75000"/>
            </a:schemeClr>
          </a:solidFill>
          <a:ln>
            <a:noFill/>
          </a:ln>
          <a:effectLst>
            <a:outerShdw blurRad="254000" sx="102000" sy="102000" algn="ctr" rotWithShape="0">
              <a:prstClr val="black">
                <a:alpha val="20000"/>
              </a:prstClr>
            </a:outerShdw>
          </a:effectLst>
          <a:scene3d>
            <a:camera prst="orthographicFront"/>
            <a:lightRig rig="threePt" dir="t"/>
          </a:scene3d>
          <a:sp3d>
            <a:bevelT/>
          </a:sp3d>
        </c:spPr>
        <c:dLbl>
          <c:idx val="0"/>
          <c:layout>
            <c:manualLayout>
              <c:x val="-0.2630875062185854"/>
              <c:y val="1.4218505086162634E-3"/>
            </c:manualLayout>
          </c:layout>
          <c:tx>
            <c:rich>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r>
                  <a:rPr lang="en-US" sz="1600"/>
                  <a:t>$986,615,786 </a:t>
                </a:r>
                <a:fld id="{1CFF4AB8-9609-437B-9169-E5479B1AAC95}" type="PERCENTAGE">
                  <a:rPr lang="en-US"/>
                  <a:pPr>
                    <a:defRPr sz="1800" b="1" i="0" u="none" strike="noStrike" kern="1200" baseline="0">
                      <a:solidFill>
                        <a:sysClr val="windowText" lastClr="000000"/>
                      </a:solidFill>
                      <a:latin typeface="+mn-lt"/>
                      <a:ea typeface="+mn-ea"/>
                      <a:cs typeface="+mn-cs"/>
                    </a:defRPr>
                  </a:pPr>
                  <a:t>[PERCENTAGE]</a:t>
                </a:fld>
                <a:endParaRPr lang="en-US" sz="160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1411764705882352"/>
                  <c:h val="0.1370402802101576"/>
                </c:manualLayout>
              </c15:layout>
              <c15:dlblFieldTable/>
              <c15:showDataLabelsRange val="0"/>
            </c:ext>
          </c:extLst>
        </c:dLbl>
      </c:pivotFmt>
      <c:pivotFmt>
        <c:idx val="7"/>
        <c:spPr>
          <a:solidFill>
            <a:srgbClr val="8E3A14"/>
          </a:solidFill>
          <a:ln>
            <a:noFill/>
          </a:ln>
          <a:effectLst>
            <a:outerShdw blurRad="254000" sx="102000" sy="102000" algn="ctr" rotWithShape="0">
              <a:prstClr val="black">
                <a:alpha val="20000"/>
              </a:prstClr>
            </a:outerShdw>
          </a:effectLst>
          <a:scene3d>
            <a:camera prst="orthographicFront"/>
            <a:lightRig rig="threePt" dir="t"/>
          </a:scene3d>
          <a:sp3d>
            <a:bevelT/>
          </a:sp3d>
        </c:spPr>
        <c:dLbl>
          <c:idx val="0"/>
          <c:layout>
            <c:manualLayout>
              <c:x val="0.20255433757054878"/>
              <c:y val="2.192945562190015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r>
                  <a:rPr lang="en-US" sz="1600"/>
                  <a:t>$828,992,090 </a:t>
                </a:r>
                <a:fld id="{629DE087-502E-44E1-845E-4A66625229A3}" type="PERCENTAGE">
                  <a:rPr lang="en-US"/>
                  <a:pPr>
                    <a:defRPr sz="1800" b="1" i="0" u="none" strike="noStrike" kern="1200" baseline="0">
                      <a:solidFill>
                        <a:sysClr val="windowText" lastClr="000000"/>
                      </a:solidFill>
                      <a:latin typeface="+mn-lt"/>
                      <a:ea typeface="+mn-ea"/>
                      <a:cs typeface="+mn-cs"/>
                    </a:defRPr>
                  </a:pPr>
                  <a:t>[PERCENTAGE]</a:t>
                </a:fld>
                <a:endParaRPr lang="en-US" sz="160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3154684095860567"/>
                  <c:h val="0.1370402802101576"/>
                </c:manualLayout>
              </c15:layout>
              <c15:dlblFieldTable/>
              <c15:showDataLabelsRange val="0"/>
            </c:ext>
          </c:extLst>
        </c:dLbl>
      </c:pivotFmt>
      <c:pivotFmt>
        <c:idx val="8"/>
        <c:spPr>
          <a:solidFill>
            <a:schemeClr val="accent1"/>
          </a:solidFill>
          <a:ln>
            <a:noFill/>
          </a:ln>
          <a:effectLst>
            <a:outerShdw blurRad="2540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9"/>
        <c:spPr>
          <a:solidFill>
            <a:schemeClr val="accent5">
              <a:lumMod val="75000"/>
            </a:schemeClr>
          </a:solidFill>
          <a:ln>
            <a:noFill/>
          </a:ln>
          <a:effectLst>
            <a:outerShdw blurRad="254000" sx="102000" sy="102000" algn="ctr" rotWithShape="0">
              <a:prstClr val="black">
                <a:alpha val="20000"/>
              </a:prstClr>
            </a:outerShdw>
          </a:effectLst>
          <a:scene3d>
            <a:camera prst="orthographicFront"/>
            <a:lightRig rig="threePt" dir="t"/>
          </a:scene3d>
          <a:sp3d>
            <a:bevelT/>
          </a:sp3d>
        </c:spPr>
        <c:dLbl>
          <c:idx val="0"/>
          <c:layout>
            <c:manualLayout>
              <c:x val="-0.2630875062185854"/>
              <c:y val="1.4218505086162634E-3"/>
            </c:manualLayout>
          </c:layout>
          <c:tx>
            <c:rich>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r>
                  <a:rPr lang="en-US" sz="1600"/>
                  <a:t>$986,615,786 </a:t>
                </a:r>
                <a:fld id="{1CFF4AB8-9609-437B-9169-E5479B1AAC95}" type="PERCENTAGE">
                  <a:rPr lang="en-US"/>
                  <a:pPr>
                    <a:defRPr sz="1800" b="1" i="0" u="none" strike="noStrike" kern="1200" baseline="0">
                      <a:solidFill>
                        <a:sysClr val="windowText" lastClr="000000"/>
                      </a:solidFill>
                      <a:latin typeface="+mn-lt"/>
                      <a:ea typeface="+mn-ea"/>
                      <a:cs typeface="+mn-cs"/>
                    </a:defRPr>
                  </a:pPr>
                  <a:t>[PERCENTAGE]</a:t>
                </a:fld>
                <a:endParaRPr lang="en-US" sz="160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1411764705882352"/>
                  <c:h val="0.1370402802101576"/>
                </c:manualLayout>
              </c15:layout>
              <c15:dlblFieldTable/>
              <c15:showDataLabelsRange val="0"/>
            </c:ext>
          </c:extLst>
        </c:dLbl>
      </c:pivotFmt>
      <c:pivotFmt>
        <c:idx val="10"/>
        <c:spPr>
          <a:solidFill>
            <a:srgbClr val="8E3A14"/>
          </a:solidFill>
          <a:ln>
            <a:noFill/>
          </a:ln>
          <a:effectLst>
            <a:outerShdw blurRad="254000" sx="102000" sy="102000" algn="ctr" rotWithShape="0">
              <a:prstClr val="black">
                <a:alpha val="20000"/>
              </a:prstClr>
            </a:outerShdw>
          </a:effectLst>
          <a:scene3d>
            <a:camera prst="orthographicFront"/>
            <a:lightRig rig="threePt" dir="t"/>
          </a:scene3d>
          <a:sp3d>
            <a:bevelT/>
          </a:sp3d>
        </c:spPr>
        <c:dLbl>
          <c:idx val="0"/>
          <c:layout>
            <c:manualLayout>
              <c:x val="0.20255433757054878"/>
              <c:y val="2.192945562190015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r>
                  <a:rPr lang="en-US" sz="1600"/>
                  <a:t>$828,992,090 </a:t>
                </a:r>
                <a:fld id="{629DE087-502E-44E1-845E-4A66625229A3}" type="PERCENTAGE">
                  <a:rPr lang="en-US"/>
                  <a:pPr>
                    <a:defRPr sz="1800" b="1" i="0" u="none" strike="noStrike" kern="1200" baseline="0">
                      <a:solidFill>
                        <a:sysClr val="windowText" lastClr="000000"/>
                      </a:solidFill>
                      <a:latin typeface="+mn-lt"/>
                      <a:ea typeface="+mn-ea"/>
                      <a:cs typeface="+mn-cs"/>
                    </a:defRPr>
                  </a:pPr>
                  <a:t>[PERCENTAGE]</a:t>
                </a:fld>
                <a:endParaRPr lang="en-US" sz="160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3154684095860567"/>
                  <c:h val="0.1370402802101576"/>
                </c:manualLayout>
              </c15:layout>
              <c15:dlblFieldTable/>
              <c15:showDataLabelsRange val="0"/>
            </c:ext>
          </c:extLst>
        </c:dLbl>
      </c:pivotFmt>
    </c:pivotFmts>
    <c:plotArea>
      <c:layout/>
      <c:pieChart>
        <c:varyColors val="1"/>
        <c:ser>
          <c:idx val="0"/>
          <c:order val="0"/>
          <c:tx>
            <c:strRef>
              <c:f>Sheet7!$B$3</c:f>
              <c:strCache>
                <c:ptCount val="1"/>
                <c:pt idx="0">
                  <c:v>Total</c:v>
                </c:pt>
              </c:strCache>
            </c:strRef>
          </c:tx>
          <c:dPt>
            <c:idx val="0"/>
            <c:bubble3D val="0"/>
            <c:spPr>
              <a:solidFill>
                <a:srgbClr val="2F5597"/>
              </a:solidFill>
              <a:ln>
                <a:noFill/>
              </a:ln>
              <a:effectLst>
                <a:outerShdw blurRad="254000" sx="102000" sy="102000" algn="ctr" rotWithShape="0">
                  <a:prstClr val="black">
                    <a:alpha val="20000"/>
                  </a:prstClr>
                </a:outerShdw>
              </a:effectLst>
              <a:scene3d>
                <a:camera prst="orthographicFront"/>
                <a:lightRig rig="threePt" dir="t"/>
              </a:scene3d>
              <a:sp3d>
                <a:bevelT/>
              </a:sp3d>
            </c:spPr>
            <c:extLst>
              <c:ext xmlns:c16="http://schemas.microsoft.com/office/drawing/2014/chart" uri="{C3380CC4-5D6E-409C-BE32-E72D297353CC}">
                <c16:uniqueId val="{00000001-E217-4820-B15F-27283299FF9F}"/>
              </c:ext>
            </c:extLst>
          </c:dPt>
          <c:dPt>
            <c:idx val="1"/>
            <c:bubble3D val="0"/>
            <c:spPr>
              <a:solidFill>
                <a:srgbClr val="8E3A14"/>
              </a:solidFill>
              <a:ln>
                <a:noFill/>
              </a:ln>
              <a:effectLst>
                <a:outerShdw blurRad="254000" sx="102000" sy="102000" algn="ctr" rotWithShape="0">
                  <a:prstClr val="black">
                    <a:alpha val="20000"/>
                  </a:prstClr>
                </a:outerShdw>
              </a:effectLst>
              <a:scene3d>
                <a:camera prst="orthographicFront"/>
                <a:lightRig rig="threePt" dir="t"/>
              </a:scene3d>
              <a:sp3d>
                <a:bevelT/>
              </a:sp3d>
            </c:spPr>
            <c:extLst>
              <c:ext xmlns:c16="http://schemas.microsoft.com/office/drawing/2014/chart" uri="{C3380CC4-5D6E-409C-BE32-E72D297353CC}">
                <c16:uniqueId val="{00000003-E217-4820-B15F-27283299FF9F}"/>
              </c:ext>
            </c:extLst>
          </c:dPt>
          <c:dLbls>
            <c:dLbl>
              <c:idx val="0"/>
              <c:layout>
                <c:manualLayout>
                  <c:x val="-0.28396114811181228"/>
                  <c:y val="-2.368338599822296E-2"/>
                </c:manualLayout>
              </c:layout>
              <c:tx>
                <c:rich>
                  <a:bodyPr/>
                  <a:lstStyle/>
                  <a:p>
                    <a:r>
                      <a:rPr lang="en-US" sz="2000" dirty="0"/>
                      <a:t>$</a:t>
                    </a:r>
                    <a:r>
                      <a:rPr lang="en-US" sz="2000" dirty="0" smtClean="0"/>
                      <a:t>964,915,217 </a:t>
                    </a:r>
                    <a:fld id="{1CFF4AB8-9609-437B-9169-E5479B1AAC95}" type="PERCENTAGE">
                      <a:rPr lang="en-US"/>
                      <a:pPr/>
                      <a:t>[PERCENTAGE]</a:t>
                    </a:fld>
                    <a:endParaRPr lang="en-US" sz="2000" dirty="0" smtClean="0"/>
                  </a:p>
                </c:rich>
              </c:tx>
              <c:dLblPos val="bestFit"/>
              <c:showLegendKey val="0"/>
              <c:showVal val="0"/>
              <c:showCatName val="0"/>
              <c:showSerName val="0"/>
              <c:showPercent val="1"/>
              <c:showBubbleSize val="0"/>
              <c:extLst>
                <c:ext xmlns:c15="http://schemas.microsoft.com/office/drawing/2012/chart" uri="{CE6537A1-D6FC-4f65-9D91-7224C49458BB}">
                  <c15:layout>
                    <c:manualLayout>
                      <c:w val="0.24905076401138332"/>
                      <c:h val="0.13704033534207796"/>
                    </c:manualLayout>
                  </c15:layout>
                  <c15:dlblFieldTable/>
                  <c15:showDataLabelsRange val="0"/>
                </c:ext>
                <c:ext xmlns:c16="http://schemas.microsoft.com/office/drawing/2014/chart" uri="{C3380CC4-5D6E-409C-BE32-E72D297353CC}">
                  <c16:uniqueId val="{00000001-E217-4820-B15F-27283299FF9F}"/>
                </c:ext>
              </c:extLst>
            </c:dLbl>
            <c:dLbl>
              <c:idx val="1"/>
              <c:layout>
                <c:manualLayout>
                  <c:x val="0.20167620562406141"/>
                  <c:y val="3.1971459155141178E-2"/>
                </c:manualLayout>
              </c:layout>
              <c:tx>
                <c:rich>
                  <a:bodyPr/>
                  <a:lstStyle/>
                  <a:p>
                    <a:r>
                      <a:rPr lang="en-US" sz="2000" dirty="0"/>
                      <a:t>$</a:t>
                    </a:r>
                    <a:r>
                      <a:rPr lang="en-US" sz="2000" dirty="0" smtClean="0"/>
                      <a:t>807,336,460 </a:t>
                    </a:r>
                    <a:fld id="{629DE087-502E-44E1-845E-4A66625229A3}" type="PERCENTAGE">
                      <a:rPr lang="en-US"/>
                      <a:pPr/>
                      <a:t>[PERCENTAGE]</a:t>
                    </a:fld>
                    <a:endParaRPr lang="en-US" sz="2000" dirty="0" smtClean="0"/>
                  </a:p>
                </c:rich>
              </c:tx>
              <c:dLblPos val="bestFit"/>
              <c:showLegendKey val="0"/>
              <c:showVal val="0"/>
              <c:showCatName val="0"/>
              <c:showSerName val="0"/>
              <c:showPercent val="1"/>
              <c:showBubbleSize val="0"/>
              <c:extLst>
                <c:ext xmlns:c15="http://schemas.microsoft.com/office/drawing/2012/chart" uri="{CE6537A1-D6FC-4f65-9D91-7224C49458BB}">
                  <c15:layout>
                    <c:manualLayout>
                      <c:w val="0.23154684095860567"/>
                      <c:h val="0.1370402802101576"/>
                    </c:manualLayout>
                  </c15:layout>
                  <c15:dlblFieldTable/>
                  <c15:showDataLabelsRange val="0"/>
                </c:ext>
                <c:ext xmlns:c16="http://schemas.microsoft.com/office/drawing/2014/chart" uri="{C3380CC4-5D6E-409C-BE32-E72D297353CC}">
                  <c16:uniqueId val="{00000003-E217-4820-B15F-27283299FF9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Sheet7!$A$4:$A$6</c:f>
              <c:strCache>
                <c:ptCount val="2"/>
                <c:pt idx="0">
                  <c:v>MI</c:v>
                </c:pt>
                <c:pt idx="1">
                  <c:v>OH</c:v>
                </c:pt>
              </c:strCache>
            </c:strRef>
          </c:cat>
          <c:val>
            <c:numRef>
              <c:f>Sheet7!$B$4:$B$6</c:f>
              <c:numCache>
                <c:formatCode>General</c:formatCode>
                <c:ptCount val="2"/>
                <c:pt idx="0">
                  <c:v>986615786</c:v>
                </c:pt>
                <c:pt idx="1">
                  <c:v>828992090</c:v>
                </c:pt>
              </c:numCache>
            </c:numRef>
          </c:val>
          <c:extLst>
            <c:ext xmlns:c16="http://schemas.microsoft.com/office/drawing/2014/chart" uri="{C3380CC4-5D6E-409C-BE32-E72D297353CC}">
              <c16:uniqueId val="{00000004-E217-4820-B15F-27283299FF9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82383337193144979"/>
          <c:y val="0.52893554352464711"/>
          <c:w val="0.10018623591168752"/>
          <c:h val="0.21384158807991721"/>
        </c:manualLayout>
      </c:layout>
      <c:overlay val="0"/>
      <c:spPr>
        <a:solidFill>
          <a:srgbClr val="FFFFFF">
            <a:lumMod val="95000"/>
          </a:srgb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bg1"/>
        </a:gs>
        <a:gs pos="35000">
          <a:schemeClr val="accent3">
            <a:lumMod val="0"/>
            <a:lumOff val="100000"/>
          </a:schemeClr>
        </a:gs>
        <a:gs pos="100000">
          <a:schemeClr val="accent3"/>
        </a:gs>
      </a:gsLst>
      <a:path path="circle">
        <a:fillToRect l="50000" t="-80000" r="50000" b="180000"/>
      </a:path>
      <a:tileRect/>
    </a:gradFill>
    <a:ln w="9525" cap="flat" cmpd="sng" algn="ctr">
      <a:solidFill>
        <a:srgbClr val="000000"/>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[Future Project Requests - Additional Funding (version 2).xlsb]Sheet9!PivotTable4</c:name>
    <c:fmtId val="9"/>
  </c:pivotSource>
  <c:chart>
    <c:autoTitleDeleted val="1"/>
    <c:pivotFmts>
      <c:pivotFmt>
        <c:idx val="0"/>
        <c:spPr>
          <a:solidFill>
            <a:schemeClr val="accent2"/>
          </a:solidFill>
          <a:ln w="19050">
            <a:solidFill>
              <a:schemeClr val="lt1"/>
            </a:solidFill>
          </a:ln>
          <a:effectLst/>
        </c:spPr>
        <c:marker>
          <c:symbol val="none"/>
        </c:marker>
      </c:pivotFmt>
      <c:pivotFmt>
        <c:idx val="1"/>
        <c:spPr>
          <a:solidFill>
            <a:schemeClr val="accent2"/>
          </a:solidFill>
          <a:ln w="19050">
            <a:solidFill>
              <a:schemeClr val="lt1"/>
            </a:solidFill>
          </a:ln>
          <a:effectLst/>
          <a:scene3d>
            <a:camera prst="orthographicFront"/>
            <a:lightRig rig="threePt" dir="t"/>
          </a:scene3d>
          <a:sp3d>
            <a:bevelT/>
          </a:sp3d>
        </c:spPr>
      </c:pivotFmt>
      <c:pivotFmt>
        <c:idx val="2"/>
        <c:spPr>
          <a:solidFill>
            <a:schemeClr val="accent2"/>
          </a:solidFill>
          <a:ln w="19050">
            <a:solidFill>
              <a:schemeClr val="lt1"/>
            </a:solidFill>
          </a:ln>
          <a:effectLst/>
          <a:scene3d>
            <a:camera prst="orthographicFront"/>
            <a:lightRig rig="threePt" dir="t"/>
          </a:scene3d>
          <a:sp3d>
            <a:bevelT/>
          </a:sp3d>
        </c:spPr>
      </c:pivotFmt>
      <c:pivotFmt>
        <c:idx val="3"/>
        <c:spPr>
          <a:solidFill>
            <a:schemeClr val="accent2"/>
          </a:solidFill>
          <a:ln w="19050">
            <a:solidFill>
              <a:schemeClr val="lt1"/>
            </a:solidFill>
          </a:ln>
          <a:effectLst/>
          <a:scene3d>
            <a:camera prst="orthographicFront"/>
            <a:lightRig rig="threePt" dir="t"/>
          </a:scene3d>
          <a:sp3d>
            <a:bevelT/>
          </a:sp3d>
        </c:spPr>
      </c:pivotFmt>
      <c:pivotFmt>
        <c:idx val="4"/>
        <c:spPr>
          <a:solidFill>
            <a:schemeClr val="accent1">
              <a:lumMod val="75000"/>
            </a:schemeClr>
          </a:solidFill>
          <a:ln w="19050">
            <a:noFill/>
          </a:ln>
          <a:effectLst/>
          <a:scene3d>
            <a:camera prst="orthographicFront"/>
            <a:lightRig rig="threePt" dir="t"/>
          </a:scene3d>
          <a:sp3d>
            <a:bevelT/>
          </a:sp3d>
        </c:spPr>
      </c:pivotFmt>
      <c:pivotFmt>
        <c:idx val="5"/>
        <c:spPr>
          <a:solidFill>
            <a:schemeClr val="accent2"/>
          </a:solidFill>
          <a:ln w="19050">
            <a:noFill/>
          </a:ln>
          <a:effectLst/>
          <a:scene3d>
            <a:camera prst="orthographicFront"/>
            <a:lightRig rig="threePt" dir="t"/>
          </a:scene3d>
          <a:sp3d>
            <a:bevelT/>
          </a:sp3d>
        </c:spPr>
      </c:pivotFmt>
      <c:pivotFmt>
        <c:idx val="6"/>
        <c:spPr>
          <a:solidFill>
            <a:schemeClr val="accent6"/>
          </a:solidFill>
          <a:ln w="19050">
            <a:noFill/>
          </a:ln>
          <a:effectLst/>
          <a:scene3d>
            <a:camera prst="orthographicFront"/>
            <a:lightRig rig="threePt" dir="t"/>
          </a:scene3d>
          <a:sp3d>
            <a:bevelT/>
          </a:sp3d>
        </c:spPr>
      </c:pivotFmt>
      <c:pivotFmt>
        <c:idx val="7"/>
        <c:spPr>
          <a:solidFill>
            <a:schemeClr val="accent1"/>
          </a:solidFill>
          <a:ln w="19050">
            <a:solidFill>
              <a:schemeClr val="lt1"/>
            </a:solidFill>
          </a:ln>
          <a:effectLst/>
          <a:scene3d>
            <a:camera prst="orthographicFront"/>
            <a:lightRig rig="threePt" dir="t"/>
          </a:scene3d>
          <a:sp3d>
            <a:bevelT/>
          </a:sp3d>
        </c:spPr>
      </c:pivotFmt>
      <c:pivotFmt>
        <c:idx val="8"/>
        <c:spPr>
          <a:solidFill>
            <a:schemeClr val="accent1"/>
          </a:solidFill>
          <a:ln w="19050">
            <a:solidFill>
              <a:schemeClr val="lt1"/>
            </a:solidFill>
          </a:ln>
          <a:effectLst/>
          <a:scene3d>
            <a:camera prst="orthographicFront"/>
            <a:lightRig rig="threePt" dir="t"/>
          </a:scene3d>
          <a:sp3d>
            <a:bevelT/>
          </a:sp3d>
        </c:spPr>
        <c:marker>
          <c:symbol val="none"/>
        </c:marker>
      </c:pivotFmt>
      <c:pivotFmt>
        <c:idx val="9"/>
        <c:spPr>
          <a:solidFill>
            <a:schemeClr val="accent6"/>
          </a:solidFill>
          <a:ln w="19050">
            <a:noFill/>
          </a:ln>
          <a:effectLst/>
          <a:scene3d>
            <a:camera prst="orthographicFront"/>
            <a:lightRig rig="threePt" dir="t"/>
          </a:scene3d>
          <a:sp3d>
            <a:bevelT/>
          </a:sp3d>
        </c:spPr>
      </c:pivotFmt>
      <c:pivotFmt>
        <c:idx val="10"/>
        <c:spPr>
          <a:solidFill>
            <a:schemeClr val="accent1">
              <a:lumMod val="75000"/>
            </a:schemeClr>
          </a:solidFill>
          <a:ln w="19050">
            <a:noFill/>
          </a:ln>
          <a:effectLst/>
          <a:scene3d>
            <a:camera prst="orthographicFront"/>
            <a:lightRig rig="threePt" dir="t"/>
          </a:scene3d>
          <a:sp3d>
            <a:bevelT/>
          </a:sp3d>
        </c:spPr>
      </c:pivotFmt>
      <c:pivotFmt>
        <c:idx val="11"/>
        <c:spPr>
          <a:solidFill>
            <a:schemeClr val="accent2"/>
          </a:solidFill>
          <a:ln w="19050">
            <a:noFill/>
          </a:ln>
          <a:effectLst/>
          <a:scene3d>
            <a:camera prst="orthographicFront"/>
            <a:lightRig rig="threePt" dir="t"/>
          </a:scene3d>
          <a:sp3d>
            <a:bevelT/>
          </a:sp3d>
        </c:spPr>
      </c:pivotFmt>
      <c:pivotFmt>
        <c:idx val="12"/>
        <c:spPr>
          <a:solidFill>
            <a:schemeClr val="accent1"/>
          </a:solidFill>
          <a:ln w="19050">
            <a:solidFill>
              <a:schemeClr val="lt1"/>
            </a:solidFill>
          </a:ln>
          <a:effectLst/>
          <a:scene3d>
            <a:camera prst="orthographicFront"/>
            <a:lightRig rig="threePt" dir="t"/>
          </a:scene3d>
          <a:sp3d>
            <a:bevelT/>
          </a:sp3d>
        </c:spPr>
        <c:marker>
          <c:symbol val="none"/>
        </c:marker>
      </c:pivotFmt>
      <c:pivotFmt>
        <c:idx val="13"/>
        <c:spPr>
          <a:solidFill>
            <a:schemeClr val="accent6"/>
          </a:solidFill>
          <a:ln w="19050">
            <a:noFill/>
          </a:ln>
          <a:effectLst/>
          <a:scene3d>
            <a:camera prst="orthographicFront"/>
            <a:lightRig rig="threePt" dir="t"/>
          </a:scene3d>
          <a:sp3d>
            <a:bevelT/>
          </a:sp3d>
        </c:spPr>
      </c:pivotFmt>
      <c:pivotFmt>
        <c:idx val="14"/>
        <c:spPr>
          <a:solidFill>
            <a:schemeClr val="accent1">
              <a:lumMod val="75000"/>
            </a:schemeClr>
          </a:solidFill>
          <a:ln w="19050">
            <a:noFill/>
          </a:ln>
          <a:effectLst/>
          <a:scene3d>
            <a:camera prst="orthographicFront"/>
            <a:lightRig rig="threePt" dir="t"/>
          </a:scene3d>
          <a:sp3d>
            <a:bevelT/>
          </a:sp3d>
        </c:spPr>
      </c:pivotFmt>
      <c:pivotFmt>
        <c:idx val="15"/>
        <c:spPr>
          <a:solidFill>
            <a:schemeClr val="accent2"/>
          </a:solidFill>
          <a:ln w="19050">
            <a:noFill/>
          </a:ln>
          <a:effectLst/>
          <a:scene3d>
            <a:camera prst="orthographicFront"/>
            <a:lightRig rig="threePt" dir="t"/>
          </a:scene3d>
          <a:sp3d>
            <a:bevelT/>
          </a:sp3d>
        </c:spPr>
      </c:pivotFmt>
    </c:pivotFmts>
    <c:plotArea>
      <c:layout>
        <c:manualLayout>
          <c:layoutTarget val="inner"/>
          <c:xMode val="edge"/>
          <c:yMode val="edge"/>
          <c:x val="3.3775633293124246E-2"/>
          <c:y val="0.18370002236574584"/>
          <c:w val="0.71918885290122814"/>
          <c:h val="0.86219459010139998"/>
        </c:manualLayout>
      </c:layout>
      <c:pieChart>
        <c:varyColors val="1"/>
        <c:ser>
          <c:idx val="0"/>
          <c:order val="0"/>
          <c:tx>
            <c:strRef>
              <c:f>Sheet9!$B$3</c:f>
              <c:strCache>
                <c:ptCount val="1"/>
                <c:pt idx="0">
                  <c:v>Total</c:v>
                </c:pt>
              </c:strCache>
            </c:strRef>
          </c:tx>
          <c:spPr>
            <a:solidFill>
              <a:schemeClr val="accent1"/>
            </a:solidFill>
            <a:scene3d>
              <a:camera prst="orthographicFront"/>
              <a:lightRig rig="threePt" dir="t"/>
            </a:scene3d>
            <a:sp3d>
              <a:bevelT/>
            </a:sp3d>
          </c:spPr>
          <c:dPt>
            <c:idx val="0"/>
            <c:bubble3D val="0"/>
            <c:spPr>
              <a:solidFill>
                <a:srgbClr val="FFC000"/>
              </a:solidFill>
              <a:ln w="19050">
                <a:noFill/>
              </a:ln>
              <a:effectLst/>
              <a:scene3d>
                <a:camera prst="orthographicFront"/>
                <a:lightRig rig="threePt" dir="t"/>
              </a:scene3d>
              <a:sp3d>
                <a:bevelT/>
              </a:sp3d>
            </c:spPr>
            <c:extLst>
              <c:ext xmlns:c16="http://schemas.microsoft.com/office/drawing/2014/chart" uri="{C3380CC4-5D6E-409C-BE32-E72D297353CC}">
                <c16:uniqueId val="{00000001-812D-40BB-9ECE-9DBE70C2EB9F}"/>
              </c:ext>
            </c:extLst>
          </c:dPt>
          <c:dPt>
            <c:idx val="1"/>
            <c:bubble3D val="0"/>
            <c:spPr>
              <a:solidFill>
                <a:srgbClr val="78B832"/>
              </a:solidFill>
              <a:ln w="19050">
                <a:noFill/>
              </a:ln>
              <a:effectLst/>
              <a:scene3d>
                <a:camera prst="orthographicFront"/>
                <a:lightRig rig="threePt" dir="t"/>
              </a:scene3d>
              <a:sp3d>
                <a:bevelT/>
              </a:sp3d>
            </c:spPr>
            <c:extLst>
              <c:ext xmlns:c16="http://schemas.microsoft.com/office/drawing/2014/chart" uri="{C3380CC4-5D6E-409C-BE32-E72D297353CC}">
                <c16:uniqueId val="{00000003-812D-40BB-9ECE-9DBE70C2EB9F}"/>
              </c:ext>
            </c:extLst>
          </c:dPt>
          <c:dPt>
            <c:idx val="2"/>
            <c:bubble3D val="0"/>
            <c:spPr>
              <a:solidFill>
                <a:schemeClr val="accent2"/>
              </a:solidFill>
              <a:ln w="19050">
                <a:noFill/>
              </a:ln>
              <a:effectLst/>
              <a:scene3d>
                <a:camera prst="orthographicFront"/>
                <a:lightRig rig="threePt" dir="t"/>
              </a:scene3d>
              <a:sp3d>
                <a:bevelT/>
              </a:sp3d>
            </c:spPr>
            <c:extLst>
              <c:ext xmlns:c16="http://schemas.microsoft.com/office/drawing/2014/chart" uri="{C3380CC4-5D6E-409C-BE32-E72D297353CC}">
                <c16:uniqueId val="{00000005-812D-40BB-9ECE-9DBE70C2EB9F}"/>
              </c:ext>
            </c:extLst>
          </c:dPt>
          <c:cat>
            <c:multiLvlStrRef>
              <c:f>Sheet9!$A$4:$A$8</c:f>
              <c:multiLvlStrCache>
                <c:ptCount val="3"/>
                <c:lvl>
                  <c:pt idx="0">
                    <c:v>Apron</c:v>
                  </c:pt>
                  <c:pt idx="1">
                    <c:v>Runway</c:v>
                  </c:pt>
                  <c:pt idx="2">
                    <c:v>Taxiway</c:v>
                  </c:pt>
                </c:lvl>
                <c:lvl>
                  <c:pt idx="0">
                    <c:v>OH</c:v>
                  </c:pt>
                </c:lvl>
              </c:multiLvlStrCache>
            </c:multiLvlStrRef>
          </c:cat>
          <c:val>
            <c:numRef>
              <c:f>Sheet9!$B$4:$B$8</c:f>
              <c:numCache>
                <c:formatCode>General</c:formatCode>
                <c:ptCount val="3"/>
                <c:pt idx="0">
                  <c:v>121653359</c:v>
                </c:pt>
                <c:pt idx="1">
                  <c:v>474094334</c:v>
                </c:pt>
                <c:pt idx="2">
                  <c:v>249539614</c:v>
                </c:pt>
              </c:numCache>
            </c:numRef>
          </c:val>
          <c:extLst>
            <c:ext xmlns:c16="http://schemas.microsoft.com/office/drawing/2014/chart" uri="{C3380CC4-5D6E-409C-BE32-E72D297353CC}">
              <c16:uniqueId val="{00000006-812D-40BB-9ECE-9DBE70C2EB9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722648480761376"/>
          <c:y val="0.41170848818477901"/>
          <c:w val="0.2132598805125234"/>
          <c:h val="0.17658282140850812"/>
        </c:manualLayout>
      </c:layout>
      <c:overlay val="0"/>
      <c:spPr>
        <a:solidFill>
          <a:srgbClr val="FFFFFF">
            <a:lumMod val="95000"/>
          </a:srgb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gradFill flip="none" rotWithShape="1">
      <a:gsLst>
        <a:gs pos="0">
          <a:schemeClr val="bg1">
            <a:lumMod val="85000"/>
          </a:schemeClr>
        </a:gs>
        <a:gs pos="35000">
          <a:schemeClr val="accent3">
            <a:lumMod val="0"/>
            <a:lumOff val="100000"/>
          </a:schemeClr>
        </a:gs>
        <a:gs pos="100000">
          <a:schemeClr val="accent3">
            <a:lumMod val="100000"/>
          </a:schemeClr>
        </a:gs>
      </a:gsLst>
      <a:path path="circle">
        <a:fillToRect l="50000" t="-80000" r="50000" b="180000"/>
      </a:path>
      <a:tileRect/>
    </a:gra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[Future Project Requests - Additional Funding2.xlsx]Sheet2!PivotTable1</c:name>
    <c:fmtId val="12"/>
  </c:pivotSource>
  <c:chart>
    <c:autoTitleDeleted val="1"/>
    <c:pivotFmts>
      <c:pivotFmt>
        <c:idx val="0"/>
        <c:spPr>
          <a:solidFill>
            <a:schemeClr val="accent1"/>
          </a:solidFill>
          <a:ln w="19050">
            <a:solidFill>
              <a:schemeClr val="lt1"/>
            </a:solidFill>
          </a:ln>
          <a:effectLst/>
        </c:spPr>
        <c:marker>
          <c:symbol val="none"/>
        </c:marker>
      </c:pivotFmt>
      <c:pivotFmt>
        <c:idx val="1"/>
        <c:spPr>
          <a:solidFill>
            <a:schemeClr val="accent6"/>
          </a:solidFill>
          <a:ln w="19050">
            <a:noFill/>
          </a:ln>
          <a:effectLst/>
          <a:scene3d>
            <a:camera prst="orthographicFront"/>
            <a:lightRig rig="threePt" dir="t"/>
          </a:scene3d>
          <a:sp3d>
            <a:bevelT/>
          </a:sp3d>
        </c:spPr>
        <c:marker>
          <c:symbol val="none"/>
        </c:marker>
      </c:pivotFmt>
      <c:pivotFmt>
        <c:idx val="2"/>
        <c:spPr>
          <a:solidFill>
            <a:schemeClr val="accent6"/>
          </a:solidFill>
          <a:ln w="19050">
            <a:noFill/>
          </a:ln>
          <a:effectLst/>
          <a:scene3d>
            <a:camera prst="orthographicFront"/>
            <a:lightRig rig="threePt" dir="t"/>
          </a:scene3d>
          <a:sp3d>
            <a:bevelT/>
          </a:sp3d>
        </c:spPr>
      </c:pivotFmt>
      <c:pivotFmt>
        <c:idx val="3"/>
        <c:spPr>
          <a:solidFill>
            <a:schemeClr val="accent2"/>
          </a:solidFill>
          <a:ln w="19050">
            <a:noFill/>
          </a:ln>
          <a:effectLst/>
          <a:scene3d>
            <a:camera prst="orthographicFront"/>
            <a:lightRig rig="threePt" dir="t"/>
          </a:scene3d>
          <a:sp3d>
            <a:bevelT/>
          </a:sp3d>
        </c:spPr>
      </c:pivotFmt>
      <c:pivotFmt>
        <c:idx val="4"/>
        <c:spPr>
          <a:solidFill>
            <a:schemeClr val="accent4"/>
          </a:solidFill>
          <a:ln w="19050">
            <a:noFill/>
          </a:ln>
          <a:effectLst/>
          <a:scene3d>
            <a:camera prst="orthographicFront"/>
            <a:lightRig rig="threePt" dir="t"/>
          </a:scene3d>
          <a:sp3d>
            <a:bevelT/>
          </a:sp3d>
        </c:spPr>
      </c:pivotFmt>
      <c:pivotFmt>
        <c:idx val="5"/>
        <c:spPr>
          <a:solidFill>
            <a:schemeClr val="accent6"/>
          </a:solidFill>
          <a:ln w="19050">
            <a:noFill/>
          </a:ln>
          <a:effectLst/>
          <a:scene3d>
            <a:camera prst="orthographicFront"/>
            <a:lightRig rig="threePt" dir="t"/>
          </a:scene3d>
          <a:sp3d>
            <a:bevelT/>
          </a:sp3d>
        </c:spPr>
        <c:marker>
          <c:symbol val="none"/>
        </c:marker>
      </c:pivotFmt>
      <c:pivotFmt>
        <c:idx val="6"/>
        <c:spPr>
          <a:solidFill>
            <a:schemeClr val="accent4"/>
          </a:solidFill>
          <a:ln w="19050">
            <a:noFill/>
          </a:ln>
          <a:effectLst/>
          <a:scene3d>
            <a:camera prst="orthographicFront"/>
            <a:lightRig rig="threePt" dir="t"/>
          </a:scene3d>
          <a:sp3d>
            <a:bevelT/>
          </a:sp3d>
        </c:spPr>
      </c:pivotFmt>
      <c:pivotFmt>
        <c:idx val="7"/>
        <c:spPr>
          <a:solidFill>
            <a:schemeClr val="accent6"/>
          </a:solidFill>
          <a:ln w="19050">
            <a:noFill/>
          </a:ln>
          <a:effectLst/>
          <a:scene3d>
            <a:camera prst="orthographicFront"/>
            <a:lightRig rig="threePt" dir="t"/>
          </a:scene3d>
          <a:sp3d>
            <a:bevelT/>
          </a:sp3d>
        </c:spPr>
      </c:pivotFmt>
      <c:pivotFmt>
        <c:idx val="8"/>
        <c:spPr>
          <a:solidFill>
            <a:schemeClr val="accent2"/>
          </a:solidFill>
          <a:ln w="19050">
            <a:noFill/>
          </a:ln>
          <a:effectLst/>
          <a:scene3d>
            <a:camera prst="orthographicFront"/>
            <a:lightRig rig="threePt" dir="t"/>
          </a:scene3d>
          <a:sp3d>
            <a:bevelT/>
          </a:sp3d>
        </c:spPr>
      </c:pivotFmt>
      <c:pivotFmt>
        <c:idx val="9"/>
        <c:spPr>
          <a:solidFill>
            <a:schemeClr val="accent6"/>
          </a:solidFill>
          <a:ln w="19050">
            <a:noFill/>
          </a:ln>
          <a:effectLst/>
          <a:scene3d>
            <a:camera prst="orthographicFront"/>
            <a:lightRig rig="threePt" dir="t"/>
          </a:scene3d>
          <a:sp3d>
            <a:bevelT/>
          </a:sp3d>
        </c:spPr>
        <c:marker>
          <c:symbol val="none"/>
        </c:marker>
      </c:pivotFmt>
      <c:pivotFmt>
        <c:idx val="10"/>
        <c:spPr>
          <a:solidFill>
            <a:schemeClr val="accent4"/>
          </a:solidFill>
          <a:ln w="19050">
            <a:noFill/>
          </a:ln>
          <a:effectLst/>
          <a:scene3d>
            <a:camera prst="orthographicFront"/>
            <a:lightRig rig="threePt" dir="t"/>
          </a:scene3d>
          <a:sp3d>
            <a:bevelT/>
          </a:sp3d>
        </c:spPr>
      </c:pivotFmt>
      <c:pivotFmt>
        <c:idx val="11"/>
        <c:spPr>
          <a:solidFill>
            <a:schemeClr val="accent6"/>
          </a:solidFill>
          <a:ln w="19050">
            <a:noFill/>
          </a:ln>
          <a:effectLst/>
          <a:scene3d>
            <a:camera prst="orthographicFront"/>
            <a:lightRig rig="threePt" dir="t"/>
          </a:scene3d>
          <a:sp3d>
            <a:bevelT/>
          </a:sp3d>
        </c:spPr>
      </c:pivotFmt>
      <c:pivotFmt>
        <c:idx val="12"/>
        <c:spPr>
          <a:solidFill>
            <a:schemeClr val="accent2"/>
          </a:solidFill>
          <a:ln w="19050">
            <a:noFill/>
          </a:ln>
          <a:effectLst/>
          <a:scene3d>
            <a:camera prst="orthographicFront"/>
            <a:lightRig rig="threePt" dir="t"/>
          </a:scene3d>
          <a:sp3d>
            <a:bevelT/>
          </a:sp3d>
        </c:spPr>
      </c:pivotFmt>
    </c:pivotFmts>
    <c:plotArea>
      <c:layout>
        <c:manualLayout>
          <c:layoutTarget val="inner"/>
          <c:xMode val="edge"/>
          <c:yMode val="edge"/>
          <c:x val="3.1353629823587879E-2"/>
          <c:y val="0.17838482105987752"/>
          <c:w val="0.7253030819231796"/>
          <c:h val="0.86978689485940075"/>
        </c:manualLayout>
      </c:layout>
      <c:pieChart>
        <c:varyColors val="1"/>
        <c:ser>
          <c:idx val="0"/>
          <c:order val="0"/>
          <c:tx>
            <c:strRef>
              <c:f>Sheet2!$B$3</c:f>
              <c:strCache>
                <c:ptCount val="1"/>
                <c:pt idx="0">
                  <c:v>Total</c:v>
                </c:pt>
              </c:strCache>
            </c:strRef>
          </c:tx>
          <c:spPr>
            <a:solidFill>
              <a:schemeClr val="accent6"/>
            </a:solidFill>
            <a:ln>
              <a:noFill/>
            </a:ln>
            <a:scene3d>
              <a:camera prst="orthographicFront"/>
              <a:lightRig rig="threePt" dir="t"/>
            </a:scene3d>
            <a:sp3d>
              <a:bevelT/>
            </a:sp3d>
          </c:spPr>
          <c:dPt>
            <c:idx val="0"/>
            <c:bubble3D val="0"/>
            <c:spPr>
              <a:solidFill>
                <a:schemeClr val="accent4"/>
              </a:solidFill>
              <a:ln w="19050">
                <a:noFill/>
              </a:ln>
              <a:effectLst/>
              <a:scene3d>
                <a:camera prst="orthographicFront"/>
                <a:lightRig rig="threePt" dir="t"/>
              </a:scene3d>
              <a:sp3d>
                <a:bevelT/>
              </a:sp3d>
            </c:spPr>
            <c:extLst>
              <c:ext xmlns:c16="http://schemas.microsoft.com/office/drawing/2014/chart" uri="{C3380CC4-5D6E-409C-BE32-E72D297353CC}">
                <c16:uniqueId val="{00000001-21F5-4CD3-A4E1-8AB6ABD0CE60}"/>
              </c:ext>
            </c:extLst>
          </c:dPt>
          <c:dPt>
            <c:idx val="1"/>
            <c:bubble3D val="0"/>
            <c:spPr>
              <a:solidFill>
                <a:schemeClr val="accent6"/>
              </a:solidFill>
              <a:ln w="19050">
                <a:noFill/>
              </a:ln>
              <a:effectLst/>
              <a:scene3d>
                <a:camera prst="orthographicFront"/>
                <a:lightRig rig="threePt" dir="t"/>
              </a:scene3d>
              <a:sp3d>
                <a:bevelT/>
              </a:sp3d>
            </c:spPr>
            <c:extLst>
              <c:ext xmlns:c16="http://schemas.microsoft.com/office/drawing/2014/chart" uri="{C3380CC4-5D6E-409C-BE32-E72D297353CC}">
                <c16:uniqueId val="{00000003-21F5-4CD3-A4E1-8AB6ABD0CE60}"/>
              </c:ext>
            </c:extLst>
          </c:dPt>
          <c:dPt>
            <c:idx val="2"/>
            <c:bubble3D val="0"/>
            <c:spPr>
              <a:solidFill>
                <a:schemeClr val="accent2"/>
              </a:solidFill>
              <a:ln w="19050">
                <a:noFill/>
              </a:ln>
              <a:effectLst/>
              <a:scene3d>
                <a:camera prst="orthographicFront"/>
                <a:lightRig rig="threePt" dir="t"/>
              </a:scene3d>
              <a:sp3d>
                <a:bevelT/>
              </a:sp3d>
            </c:spPr>
            <c:extLst>
              <c:ext xmlns:c16="http://schemas.microsoft.com/office/drawing/2014/chart" uri="{C3380CC4-5D6E-409C-BE32-E72D297353CC}">
                <c16:uniqueId val="{00000005-21F5-4CD3-A4E1-8AB6ABD0CE60}"/>
              </c:ext>
            </c:extLst>
          </c:dPt>
          <c:cat>
            <c:multiLvlStrRef>
              <c:f>Sheet2!$A$4:$A$8</c:f>
              <c:multiLvlStrCache>
                <c:ptCount val="3"/>
                <c:lvl>
                  <c:pt idx="0">
                    <c:v>Apron</c:v>
                  </c:pt>
                  <c:pt idx="1">
                    <c:v>Runway</c:v>
                  </c:pt>
                  <c:pt idx="2">
                    <c:v>Taxiway</c:v>
                  </c:pt>
                </c:lvl>
                <c:lvl>
                  <c:pt idx="0">
                    <c:v>MI</c:v>
                  </c:pt>
                </c:lvl>
              </c:multiLvlStrCache>
            </c:multiLvlStrRef>
          </c:cat>
          <c:val>
            <c:numRef>
              <c:f>Sheet2!$B$4:$B$8</c:f>
              <c:numCache>
                <c:formatCode>General</c:formatCode>
                <c:ptCount val="3"/>
                <c:pt idx="0">
                  <c:v>171969214</c:v>
                </c:pt>
                <c:pt idx="1">
                  <c:v>436929980</c:v>
                </c:pt>
                <c:pt idx="2">
                  <c:v>135784057</c:v>
                </c:pt>
              </c:numCache>
            </c:numRef>
          </c:val>
          <c:extLst>
            <c:ext xmlns:c16="http://schemas.microsoft.com/office/drawing/2014/chart" uri="{C3380CC4-5D6E-409C-BE32-E72D297353CC}">
              <c16:uniqueId val="{00000006-21F5-4CD3-A4E1-8AB6ABD0CE6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7388848438718361"/>
          <c:y val="0.42478698952611715"/>
          <c:w val="0.20925993659388295"/>
          <c:h val="0.17878602937637589"/>
        </c:manualLayout>
      </c:layout>
      <c:overlay val="0"/>
      <c:spPr>
        <a:solidFill>
          <a:srgbClr val="FFFFFF">
            <a:lumMod val="95000"/>
          </a:srgb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gradFill>
      <a:gsLst>
        <a:gs pos="0">
          <a:schemeClr val="bg1">
            <a:lumMod val="85000"/>
          </a:schemeClr>
        </a:gs>
        <a:gs pos="35000">
          <a:schemeClr val="accent3">
            <a:lumMod val="0"/>
            <a:lumOff val="100000"/>
          </a:schemeClr>
        </a:gs>
        <a:gs pos="100000">
          <a:schemeClr val="accent3">
            <a:lumMod val="100000"/>
          </a:schemeClr>
        </a:gs>
      </a:gsLst>
      <a:path path="circle">
        <a:fillToRect l="50000" t="-80000" r="50000" b="180000"/>
      </a:path>
    </a:gra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[Terminal Metrics - Both States.xlsx]Chart_EntDiscOnly!PivotTable2</c:name>
    <c:fmtId val="7"/>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OHIO AND MICHIGAN</a:t>
            </a:r>
          </a:p>
          <a:p>
            <a:pPr>
              <a:defRPr/>
            </a:pPr>
            <a:r>
              <a:rPr lang="en-US" baseline="0"/>
              <a:t>Terminal Projects 2000 - 2020</a:t>
            </a:r>
            <a:endParaRPr lang="en-US"/>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pivotFmt>
      <c:pivotFmt>
        <c:idx val="1"/>
        <c:spPr>
          <a:solidFill>
            <a:schemeClr val="accent1">
              <a:alpha val="85000"/>
            </a:schemeClr>
          </a:solidFill>
          <a:ln w="9525" cap="flat" cmpd="sng" algn="ctr">
            <a:solidFill>
              <a:schemeClr val="lt1">
                <a:alpha val="50000"/>
              </a:schemeClr>
            </a:solidFill>
            <a:round/>
          </a:ln>
          <a:effectLst/>
        </c:spPr>
        <c:marker>
          <c:spPr>
            <a:solidFill>
              <a:schemeClr val="accent1">
                <a:alpha val="85000"/>
              </a:schemeClr>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9525" cap="flat" cmpd="sng" algn="ctr">
            <a:solidFill>
              <a:schemeClr val="lt1">
                <a:alpha val="50000"/>
              </a:schemeClr>
            </a:solidFill>
            <a:round/>
          </a:ln>
          <a:effectLst/>
        </c:spPr>
        <c:marker>
          <c:spPr>
            <a:solidFill>
              <a:schemeClr val="accent1">
                <a:alpha val="85000"/>
              </a:schemeClr>
            </a:solidFill>
            <a:ln>
              <a:noFill/>
            </a:ln>
            <a:effectLst/>
          </c:spPr>
        </c:marker>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723E92"/>
          </a:solidFill>
          <a:ln w="9525" cap="flat" cmpd="sng" algn="ctr">
            <a:solidFill>
              <a:schemeClr val="lt1">
                <a:alpha val="50000"/>
              </a:schemeClr>
            </a:solidFill>
            <a:round/>
          </a:ln>
          <a:effectLst/>
          <a:scene3d>
            <a:camera prst="orthographicFront"/>
            <a:lightRig rig="threePt" dir="t"/>
          </a:scene3d>
          <a:sp3d>
            <a:bevel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6"/>
          </a:solidFill>
          <a:ln w="9525" cap="flat" cmpd="sng" algn="ctr">
            <a:solidFill>
              <a:sysClr val="windowText" lastClr="000000">
                <a:alpha val="7000"/>
              </a:sysClr>
            </a:solidFill>
            <a:round/>
          </a:ln>
          <a:effectLst/>
          <a:scene3d>
            <a:camera prst="orthographicFront"/>
            <a:lightRig rig="threePt" dir="t"/>
          </a:scene3d>
          <a:sp3d>
            <a:bevel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723E92"/>
          </a:solidFill>
          <a:ln w="9525" cap="flat" cmpd="sng" algn="ctr">
            <a:solidFill>
              <a:schemeClr val="lt1">
                <a:alpha val="50000"/>
              </a:schemeClr>
            </a:solidFill>
            <a:round/>
          </a:ln>
          <a:effectLst/>
          <a:scene3d>
            <a:camera prst="orthographicFront"/>
            <a:lightRig rig="threePt" dir="t"/>
          </a:scene3d>
          <a:sp3d>
            <a:bevelT/>
          </a:sp3d>
        </c:spPr>
      </c:pivotFmt>
      <c:pivotFmt>
        <c:idx val="6"/>
        <c:spPr>
          <a:solidFill>
            <a:srgbClr val="723E92"/>
          </a:solidFill>
          <a:ln w="9525" cap="flat" cmpd="sng" algn="ctr">
            <a:solidFill>
              <a:schemeClr val="lt1">
                <a:alpha val="50000"/>
              </a:schemeClr>
            </a:solidFill>
            <a:round/>
          </a:ln>
          <a:effectLst/>
          <a:scene3d>
            <a:camera prst="orthographicFront"/>
            <a:lightRig rig="threePt" dir="t"/>
          </a:scene3d>
          <a:sp3d>
            <a:bevelT/>
          </a:sp3d>
        </c:spPr>
      </c:pivotFmt>
      <c:pivotFmt>
        <c:idx val="7"/>
        <c:spPr>
          <a:solidFill>
            <a:srgbClr val="723E92"/>
          </a:solidFill>
          <a:ln w="9525" cap="flat" cmpd="sng" algn="ctr">
            <a:solidFill>
              <a:schemeClr val="lt1">
                <a:alpha val="50000"/>
              </a:schemeClr>
            </a:solidFill>
            <a:round/>
          </a:ln>
          <a:effectLst/>
          <a:scene3d>
            <a:camera prst="orthographicFront"/>
            <a:lightRig rig="threePt" dir="t"/>
          </a:scene3d>
          <a:sp3d>
            <a:bevelT/>
          </a:sp3d>
        </c:spPr>
        <c:marker>
          <c:symbol val="none"/>
        </c:marker>
      </c:pivotFmt>
      <c:pivotFmt>
        <c:idx val="8"/>
        <c:spPr>
          <a:solidFill>
            <a:schemeClr val="accent6"/>
          </a:solidFill>
          <a:ln w="9525" cap="flat" cmpd="sng" algn="ctr">
            <a:solidFill>
              <a:sysClr val="windowText" lastClr="000000">
                <a:alpha val="7000"/>
              </a:sysClr>
            </a:solidFill>
            <a:round/>
          </a:ln>
          <a:effectLst/>
          <a:scene3d>
            <a:camera prst="orthographicFront"/>
            <a:lightRig rig="threePt" dir="t"/>
          </a:scene3d>
          <a:sp3d>
            <a:bevelT/>
          </a:sp3d>
        </c:spPr>
        <c:marker>
          <c:symbol val="none"/>
        </c:marker>
      </c:pivotFmt>
      <c:pivotFmt>
        <c:idx val="9"/>
        <c:spPr>
          <a:solidFill>
            <a:srgbClr val="723E92"/>
          </a:solidFill>
          <a:ln w="9525" cap="flat" cmpd="sng" algn="ctr">
            <a:solidFill>
              <a:schemeClr val="lt1">
                <a:alpha val="50000"/>
              </a:schemeClr>
            </a:solidFill>
            <a:round/>
          </a:ln>
          <a:effectLst/>
          <a:scene3d>
            <a:camera prst="orthographicFront"/>
            <a:lightRig rig="threePt" dir="t"/>
          </a:scene3d>
          <a:sp3d>
            <a:bevelT/>
          </a:sp3d>
        </c:spPr>
        <c:marker>
          <c:symbol val="none"/>
        </c:marker>
      </c:pivotFmt>
      <c:pivotFmt>
        <c:idx val="10"/>
        <c:spPr>
          <a:solidFill>
            <a:schemeClr val="accent6"/>
          </a:solidFill>
          <a:ln w="9525" cap="flat" cmpd="sng" algn="ctr">
            <a:solidFill>
              <a:sysClr val="windowText" lastClr="000000">
                <a:alpha val="7000"/>
              </a:sysClr>
            </a:solidFill>
            <a:round/>
          </a:ln>
          <a:effectLst/>
          <a:scene3d>
            <a:camera prst="orthographicFront"/>
            <a:lightRig rig="threePt" dir="t"/>
          </a:scene3d>
          <a:sp3d>
            <a:bevelT/>
          </a:sp3d>
        </c:spPr>
        <c:marker>
          <c:symbol val="none"/>
        </c:marker>
      </c:pivotFmt>
    </c:pivotFmts>
    <c:plotArea>
      <c:layout/>
      <c:barChart>
        <c:barDir val="col"/>
        <c:grouping val="stacked"/>
        <c:varyColors val="0"/>
        <c:ser>
          <c:idx val="0"/>
          <c:order val="0"/>
          <c:tx>
            <c:strRef>
              <c:f>Chart_EntDiscOnly!$B$3</c:f>
              <c:strCache>
                <c:ptCount val="1"/>
                <c:pt idx="0">
                  <c:v>Sum of Entitlement Amt</c:v>
                </c:pt>
              </c:strCache>
            </c:strRef>
          </c:tx>
          <c:spPr>
            <a:solidFill>
              <a:srgbClr val="723E92"/>
            </a:solidFill>
            <a:ln w="9525" cap="flat" cmpd="sng" algn="ctr">
              <a:solidFill>
                <a:schemeClr val="lt1">
                  <a:alpha val="50000"/>
                </a:schemeClr>
              </a:solidFill>
              <a:round/>
            </a:ln>
            <a:effectLst/>
            <a:scene3d>
              <a:camera prst="orthographicFront"/>
              <a:lightRig rig="threePt" dir="t"/>
            </a:scene3d>
            <a:sp3d>
              <a:bevelT/>
            </a:sp3d>
          </c:spPr>
          <c:invertIfNegative val="0"/>
          <c:cat>
            <c:strRef>
              <c:f>Chart_EntDiscOnly!$A$4:$A$6</c:f>
              <c:strCache>
                <c:ptCount val="2"/>
                <c:pt idx="0">
                  <c:v>OH</c:v>
                </c:pt>
                <c:pt idx="1">
                  <c:v>MI</c:v>
                </c:pt>
              </c:strCache>
            </c:strRef>
          </c:cat>
          <c:val>
            <c:numRef>
              <c:f>Chart_EntDiscOnly!$B$4:$B$6</c:f>
              <c:numCache>
                <c:formatCode>"$"#,##0</c:formatCode>
                <c:ptCount val="2"/>
                <c:pt idx="0">
                  <c:v>45842995</c:v>
                </c:pt>
                <c:pt idx="1">
                  <c:v>81984493</c:v>
                </c:pt>
              </c:numCache>
            </c:numRef>
          </c:val>
          <c:extLst>
            <c:ext xmlns:c16="http://schemas.microsoft.com/office/drawing/2014/chart" uri="{C3380CC4-5D6E-409C-BE32-E72D297353CC}">
              <c16:uniqueId val="{00000000-FDF2-4614-BE77-E9AB11F4BE55}"/>
            </c:ext>
          </c:extLst>
        </c:ser>
        <c:ser>
          <c:idx val="1"/>
          <c:order val="1"/>
          <c:tx>
            <c:strRef>
              <c:f>Chart_EntDiscOnly!$C$3</c:f>
              <c:strCache>
                <c:ptCount val="1"/>
                <c:pt idx="0">
                  <c:v>Sum of Discretionary Amt</c:v>
                </c:pt>
              </c:strCache>
            </c:strRef>
          </c:tx>
          <c:spPr>
            <a:solidFill>
              <a:schemeClr val="accent6"/>
            </a:solidFill>
            <a:ln w="9525" cap="flat" cmpd="sng" algn="ctr">
              <a:solidFill>
                <a:sysClr val="windowText" lastClr="000000">
                  <a:alpha val="7000"/>
                </a:sysClr>
              </a:solidFill>
              <a:round/>
            </a:ln>
            <a:effectLst/>
            <a:scene3d>
              <a:camera prst="orthographicFront"/>
              <a:lightRig rig="threePt" dir="t"/>
            </a:scene3d>
            <a:sp3d>
              <a:bevelT/>
            </a:sp3d>
          </c:spPr>
          <c:invertIfNegative val="0"/>
          <c:cat>
            <c:strRef>
              <c:f>Chart_EntDiscOnly!$A$4:$A$6</c:f>
              <c:strCache>
                <c:ptCount val="2"/>
                <c:pt idx="0">
                  <c:v>OH</c:v>
                </c:pt>
                <c:pt idx="1">
                  <c:v>MI</c:v>
                </c:pt>
              </c:strCache>
            </c:strRef>
          </c:cat>
          <c:val>
            <c:numRef>
              <c:f>Chart_EntDiscOnly!$C$4:$C$6</c:f>
              <c:numCache>
                <c:formatCode>General</c:formatCode>
                <c:ptCount val="2"/>
                <c:pt idx="0">
                  <c:v>5396302</c:v>
                </c:pt>
                <c:pt idx="1">
                  <c:v>67025187</c:v>
                </c:pt>
              </c:numCache>
            </c:numRef>
          </c:val>
          <c:extLst>
            <c:ext xmlns:c16="http://schemas.microsoft.com/office/drawing/2014/chart" uri="{C3380CC4-5D6E-409C-BE32-E72D297353CC}">
              <c16:uniqueId val="{00000001-FDF2-4614-BE77-E9AB11F4BE55}"/>
            </c:ext>
          </c:extLst>
        </c:ser>
        <c:dLbls>
          <c:showLegendKey val="0"/>
          <c:showVal val="0"/>
          <c:showCatName val="0"/>
          <c:showSerName val="0"/>
          <c:showPercent val="0"/>
          <c:showBubbleSize val="0"/>
        </c:dLbls>
        <c:gapWidth val="55"/>
        <c:overlap val="100"/>
        <c:axId val="579141200"/>
        <c:axId val="579153336"/>
      </c:barChart>
      <c:catAx>
        <c:axId val="579141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tx1"/>
                </a:solidFill>
                <a:latin typeface="+mn-lt"/>
                <a:ea typeface="+mn-ea"/>
                <a:cs typeface="+mn-cs"/>
              </a:defRPr>
            </a:pPr>
            <a:endParaRPr lang="en-US"/>
          </a:p>
        </c:txPr>
        <c:crossAx val="579153336"/>
        <c:crosses val="autoZero"/>
        <c:auto val="1"/>
        <c:lblAlgn val="ctr"/>
        <c:lblOffset val="100"/>
        <c:noMultiLvlLbl val="0"/>
      </c:catAx>
      <c:valAx>
        <c:axId val="579153336"/>
        <c:scaling>
          <c:orientation val="minMax"/>
        </c:scaling>
        <c:delete val="0"/>
        <c:axPos val="l"/>
        <c:majorGridlines>
          <c:spPr>
            <a:ln w="9525" cap="flat" cmpd="sng" algn="ctr">
              <a:solidFill>
                <a:sysClr val="windowText" lastClr="000000"/>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141200"/>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overlay val="0"/>
      <c:spPr>
        <a:solidFill>
          <a:schemeClr val="bg1">
            <a:lumMod val="95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cap="flat" cmpd="sng" algn="ctr">
      <a:solidFill>
        <a:srgbClr val="000000"/>
      </a:solidFill>
      <a:round/>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[Total Funding - Both States_Revised.xlsx]Sheet4!PivotTable3</c:name>
    <c:fmtId val="9"/>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solidFill>
                  <a:sysClr val="windowText" lastClr="000000"/>
                </a:solidFill>
              </a:rPr>
              <a:t>OHIO</a:t>
            </a:r>
          </a:p>
          <a:p>
            <a:pPr>
              <a:defRPr/>
            </a:pPr>
            <a:r>
              <a:rPr lang="en-US">
                <a:solidFill>
                  <a:sysClr val="windowText" lastClr="000000"/>
                </a:solidFill>
              </a:rPr>
              <a:t>AIP</a:t>
            </a:r>
            <a:r>
              <a:rPr lang="en-US" baseline="0">
                <a:solidFill>
                  <a:sysClr val="windowText" lastClr="000000"/>
                </a:solidFill>
              </a:rPr>
              <a:t> Funding Breakdown</a:t>
            </a:r>
            <a:endParaRPr lang="en-US">
              <a:solidFill>
                <a:sysClr val="windowText" lastClr="000000"/>
              </a:solidFill>
            </a:endParaRPr>
          </a:p>
        </c:rich>
      </c:tx>
      <c:layout>
        <c:manualLayout>
          <c:xMode val="edge"/>
          <c:yMode val="edge"/>
          <c:x val="0.27946946847716314"/>
          <c:y val="3.212400048100908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pivotFmt>
      <c:pivotFmt>
        <c:idx val="1"/>
        <c:spPr>
          <a:solidFill>
            <a:schemeClr val="accent1"/>
          </a:solidFill>
          <a:ln>
            <a:noFill/>
          </a:ln>
          <a:effectLst>
            <a:outerShdw blurRad="254000" sx="102000" sy="102000" algn="ctr" rotWithShape="0">
              <a:prstClr val="black">
                <a:alpha val="20000"/>
              </a:prstClr>
            </a:outerShdw>
          </a:effectLst>
        </c:spPr>
        <c:marker>
          <c:symbol val="circle"/>
          <c:size val="6"/>
        </c:marker>
      </c:pivotFmt>
      <c:pivotFmt>
        <c:idx val="2"/>
        <c:spPr>
          <a:solidFill>
            <a:srgbClr val="8E3A14"/>
          </a:solidFill>
          <a:ln>
            <a:noFill/>
          </a:ln>
          <a:effectLst>
            <a:outerShdw blurRad="254000" sx="102000" sy="102000" algn="ctr" rotWithShape="0">
              <a:prstClr val="black">
                <a:alpha val="20000"/>
              </a:prstClr>
            </a:outerShdw>
          </a:effectLst>
          <a:scene3d>
            <a:camera prst="orthographicFront"/>
            <a:lightRig rig="threePt" dir="t"/>
          </a:scene3d>
          <a:sp3d>
            <a:bevelT/>
          </a:sp3d>
        </c:spPr>
      </c:pivotFmt>
      <c:pivotFmt>
        <c:idx val="3"/>
        <c:spPr>
          <a:solidFill>
            <a:srgbClr val="E8895E"/>
          </a:solidFill>
          <a:ln>
            <a:noFill/>
          </a:ln>
          <a:effectLst>
            <a:outerShdw blurRad="254000" sx="102000" sy="102000" algn="ctr" rotWithShape="0">
              <a:prstClr val="black">
                <a:alpha val="20000"/>
              </a:prstClr>
            </a:outerShdw>
          </a:effectLst>
          <a:scene3d>
            <a:camera prst="orthographicFront"/>
            <a:lightRig rig="threePt" dir="t"/>
          </a:scene3d>
          <a:sp3d>
            <a:bevelT/>
          </a:sp3d>
        </c:spPr>
      </c:pivotFmt>
      <c:pivotFmt>
        <c:idx val="4"/>
        <c:spPr>
          <a:solidFill>
            <a:schemeClr val="accent1"/>
          </a:solidFill>
          <a:ln>
            <a:noFill/>
          </a:ln>
          <a:effectLst>
            <a:outerShdw blurRad="254000" sx="102000" sy="102000" algn="ctr" rotWithShape="0">
              <a:prstClr val="black">
                <a:alpha val="20000"/>
              </a:prstClr>
            </a:outerShdw>
          </a:effectLst>
        </c:spPr>
        <c:marker>
          <c:symbol val="none"/>
        </c:marker>
      </c:pivotFmt>
      <c:pivotFmt>
        <c:idx val="5"/>
        <c:spPr>
          <a:solidFill>
            <a:srgbClr val="E8895E"/>
          </a:solidFill>
          <a:ln>
            <a:noFill/>
          </a:ln>
          <a:effectLst>
            <a:outerShdw blurRad="254000" sx="102000" sy="102000" algn="ctr" rotWithShape="0">
              <a:prstClr val="black">
                <a:alpha val="20000"/>
              </a:prstClr>
            </a:outerShdw>
          </a:effectLst>
          <a:scene3d>
            <a:camera prst="orthographicFront"/>
            <a:lightRig rig="threePt" dir="t"/>
          </a:scene3d>
          <a:sp3d>
            <a:bevelT/>
          </a:sp3d>
        </c:spPr>
      </c:pivotFmt>
      <c:pivotFmt>
        <c:idx val="6"/>
        <c:spPr>
          <a:solidFill>
            <a:srgbClr val="8E3A14"/>
          </a:solidFill>
          <a:ln>
            <a:noFill/>
          </a:ln>
          <a:effectLst>
            <a:outerShdw blurRad="254000" sx="102000" sy="102000" algn="ctr" rotWithShape="0">
              <a:prstClr val="black">
                <a:alpha val="20000"/>
              </a:prstClr>
            </a:outerShdw>
          </a:effectLst>
          <a:scene3d>
            <a:camera prst="orthographicFront"/>
            <a:lightRig rig="threePt" dir="t"/>
          </a:scene3d>
          <a:sp3d>
            <a:bevelT/>
          </a:sp3d>
        </c:spPr>
      </c:pivotFmt>
      <c:pivotFmt>
        <c:idx val="7"/>
        <c:spPr>
          <a:solidFill>
            <a:schemeClr val="accent1"/>
          </a:solidFill>
          <a:ln>
            <a:noFill/>
          </a:ln>
          <a:effectLst>
            <a:outerShdw blurRad="254000" sx="102000" sy="102000" algn="ctr" rotWithShape="0">
              <a:prstClr val="black">
                <a:alpha val="20000"/>
              </a:prstClr>
            </a:outerShdw>
          </a:effectLst>
        </c:spPr>
        <c:marker>
          <c:symbol val="none"/>
        </c:marker>
      </c:pivotFmt>
      <c:pivotFmt>
        <c:idx val="8"/>
        <c:spPr>
          <a:solidFill>
            <a:srgbClr val="E8895E"/>
          </a:solidFill>
          <a:ln>
            <a:noFill/>
          </a:ln>
          <a:effectLst>
            <a:outerShdw blurRad="254000" sx="102000" sy="102000" algn="ctr" rotWithShape="0">
              <a:prstClr val="black">
                <a:alpha val="20000"/>
              </a:prstClr>
            </a:outerShdw>
          </a:effectLst>
          <a:scene3d>
            <a:camera prst="orthographicFront"/>
            <a:lightRig rig="threePt" dir="t"/>
          </a:scene3d>
          <a:sp3d>
            <a:bevelT/>
          </a:sp3d>
        </c:spPr>
      </c:pivotFmt>
      <c:pivotFmt>
        <c:idx val="9"/>
        <c:spPr>
          <a:solidFill>
            <a:srgbClr val="8E3A14"/>
          </a:solidFill>
          <a:ln>
            <a:noFill/>
          </a:ln>
          <a:effectLst>
            <a:outerShdw blurRad="254000" sx="102000" sy="102000" algn="ctr" rotWithShape="0">
              <a:prstClr val="black">
                <a:alpha val="20000"/>
              </a:prstClr>
            </a:outerShdw>
          </a:effectLst>
          <a:scene3d>
            <a:camera prst="orthographicFront"/>
            <a:lightRig rig="threePt" dir="t"/>
          </a:scene3d>
          <a:sp3d>
            <a:bevelT/>
          </a:sp3d>
        </c:spPr>
      </c:pivotFmt>
    </c:pivotFmts>
    <c:plotArea>
      <c:layout>
        <c:manualLayout>
          <c:layoutTarget val="inner"/>
          <c:xMode val="edge"/>
          <c:yMode val="edge"/>
          <c:x val="4.0443713682678475E-2"/>
          <c:y val="0.20693543534859218"/>
          <c:w val="0.65508082627734232"/>
          <c:h val="0.71766139706509557"/>
        </c:manualLayout>
      </c:layout>
      <c:pieChart>
        <c:varyColors val="1"/>
        <c:ser>
          <c:idx val="0"/>
          <c:order val="0"/>
          <c:tx>
            <c:strRef>
              <c:f>Sheet4!$B$3</c:f>
              <c:strCache>
                <c:ptCount val="1"/>
                <c:pt idx="0">
                  <c:v>Total</c:v>
                </c:pt>
              </c:strCache>
            </c:strRef>
          </c:tx>
          <c:spPr>
            <a:solidFill>
              <a:srgbClr val="BBE0E3"/>
            </a:solidFill>
          </c:spPr>
          <c:dPt>
            <c:idx val="0"/>
            <c:bubble3D val="0"/>
            <c:spPr>
              <a:solidFill>
                <a:srgbClr val="EDA483"/>
              </a:solidFill>
              <a:ln>
                <a:noFill/>
              </a:ln>
              <a:effectLst>
                <a:outerShdw blurRad="254000" sx="102000" sy="102000" algn="ctr" rotWithShape="0">
                  <a:prstClr val="black">
                    <a:alpha val="20000"/>
                  </a:prstClr>
                </a:outerShdw>
              </a:effectLst>
              <a:scene3d>
                <a:camera prst="orthographicFront"/>
                <a:lightRig rig="threePt" dir="t"/>
              </a:scene3d>
              <a:sp3d>
                <a:bevelT/>
              </a:sp3d>
            </c:spPr>
            <c:extLst>
              <c:ext xmlns:c16="http://schemas.microsoft.com/office/drawing/2014/chart" uri="{C3380CC4-5D6E-409C-BE32-E72D297353CC}">
                <c16:uniqueId val="{00000001-0395-4DC7-B370-ECB2CB832FFC}"/>
              </c:ext>
            </c:extLst>
          </c:dPt>
          <c:dPt>
            <c:idx val="1"/>
            <c:bubble3D val="0"/>
            <c:spPr>
              <a:solidFill>
                <a:srgbClr val="8E3A14"/>
              </a:solidFill>
              <a:ln>
                <a:noFill/>
              </a:ln>
              <a:effectLst>
                <a:outerShdw blurRad="254000" sx="102000" sy="102000" algn="ctr" rotWithShape="0">
                  <a:prstClr val="black">
                    <a:alpha val="20000"/>
                  </a:prstClr>
                </a:outerShdw>
              </a:effectLst>
              <a:scene3d>
                <a:camera prst="orthographicFront"/>
                <a:lightRig rig="threePt" dir="t"/>
              </a:scene3d>
              <a:sp3d>
                <a:bevelT/>
              </a:sp3d>
            </c:spPr>
            <c:extLst>
              <c:ext xmlns:c16="http://schemas.microsoft.com/office/drawing/2014/chart" uri="{C3380CC4-5D6E-409C-BE32-E72D297353CC}">
                <c16:uniqueId val="{00000003-0395-4DC7-B370-ECB2CB832FFC}"/>
              </c:ext>
            </c:extLst>
          </c:dPt>
          <c:dLbls>
            <c:delete val="1"/>
          </c:dLbls>
          <c:cat>
            <c:strRef>
              <c:f>Sheet4!$A$4:$A$6</c:f>
              <c:strCache>
                <c:ptCount val="2"/>
                <c:pt idx="0">
                  <c:v>Discretionary</c:v>
                </c:pt>
                <c:pt idx="1">
                  <c:v>Entitlement/Cargo</c:v>
                </c:pt>
              </c:strCache>
            </c:strRef>
          </c:cat>
          <c:val>
            <c:numRef>
              <c:f>Sheet4!$B$4:$B$6</c:f>
              <c:numCache>
                <c:formatCode>General</c:formatCode>
                <c:ptCount val="2"/>
                <c:pt idx="0">
                  <c:v>385351208</c:v>
                </c:pt>
                <c:pt idx="1">
                  <c:v>421985252</c:v>
                </c:pt>
              </c:numCache>
            </c:numRef>
          </c:val>
          <c:extLst>
            <c:ext xmlns:c16="http://schemas.microsoft.com/office/drawing/2014/chart" uri="{C3380CC4-5D6E-409C-BE32-E72D297353CC}">
              <c16:uniqueId val="{00000004-0395-4DC7-B370-ECB2CB832FF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Entry>
      <c:layout>
        <c:manualLayout>
          <c:xMode val="edge"/>
          <c:yMode val="edge"/>
          <c:x val="0.72670744347705862"/>
          <c:y val="0.47668083757163643"/>
          <c:w val="0.2377315752777078"/>
          <c:h val="0.12131155899684604"/>
        </c:manualLayout>
      </c:layout>
      <c:overlay val="0"/>
      <c:spPr>
        <a:solidFill>
          <a:schemeClr val="bg1">
            <a:lumMod val="95000"/>
          </a:schemeClr>
        </a:solid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accent3">
            <a:lumMod val="0"/>
            <a:lumOff val="100000"/>
          </a:schemeClr>
        </a:gs>
        <a:gs pos="35000">
          <a:schemeClr val="accent3">
            <a:lumMod val="0"/>
            <a:lumOff val="100000"/>
          </a:schemeClr>
        </a:gs>
        <a:gs pos="100000">
          <a:schemeClr val="accent3"/>
        </a:gs>
      </a:gsLst>
      <a:path path="circle">
        <a:fillToRect l="50000" t="-80000" r="50000" b="180000"/>
      </a:path>
      <a:tileRect/>
    </a:gradFill>
    <a:ln w="9525" cap="flat" cmpd="sng" algn="ctr">
      <a:solidFill>
        <a:srgbClr val="000000"/>
      </a:solidFill>
      <a:round/>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[Total Funding - Both States_Revised.xlsx]Sheet4!PivotTable3</c:name>
    <c:fmtId val="13"/>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solidFill>
                  <a:sysClr val="windowText" lastClr="000000"/>
                </a:solidFill>
              </a:rPr>
              <a:t>MICHIGAN</a:t>
            </a:r>
          </a:p>
          <a:p>
            <a:pPr>
              <a:defRPr/>
            </a:pPr>
            <a:r>
              <a:rPr lang="en-US">
                <a:solidFill>
                  <a:sysClr val="windowText" lastClr="000000"/>
                </a:solidFill>
              </a:rPr>
              <a:t>AIP</a:t>
            </a:r>
            <a:r>
              <a:rPr lang="en-US" baseline="0">
                <a:solidFill>
                  <a:sysClr val="windowText" lastClr="000000"/>
                </a:solidFill>
              </a:rPr>
              <a:t> Funding Breakdown</a:t>
            </a:r>
            <a:endParaRPr lang="en-US">
              <a:solidFill>
                <a:sysClr val="windowText" lastClr="000000"/>
              </a:solidFill>
            </a:endParaRPr>
          </a:p>
        </c:rich>
      </c:tx>
      <c:layout>
        <c:manualLayout>
          <c:xMode val="edge"/>
          <c:yMode val="edge"/>
          <c:x val="0.30098817619981094"/>
          <c:y val="3.212400048100908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pivotFmt>
      <c:pivotFmt>
        <c:idx val="1"/>
        <c:spPr>
          <a:solidFill>
            <a:schemeClr val="accent1"/>
          </a:solidFill>
          <a:ln>
            <a:noFill/>
          </a:ln>
          <a:effectLst>
            <a:outerShdw blurRad="254000" sx="102000" sy="102000" algn="ctr" rotWithShape="0">
              <a:prstClr val="black">
                <a:alpha val="20000"/>
              </a:prstClr>
            </a:outerShdw>
          </a:effectLst>
        </c:spPr>
        <c:marker>
          <c:symbol val="circle"/>
          <c:size val="6"/>
        </c:marker>
      </c:pivotFmt>
      <c:pivotFmt>
        <c:idx val="2"/>
        <c:spPr>
          <a:solidFill>
            <a:schemeClr val="accent5">
              <a:lumMod val="75000"/>
            </a:schemeClr>
          </a:solidFill>
          <a:ln>
            <a:noFill/>
          </a:ln>
          <a:effectLst>
            <a:outerShdw blurRad="254000" sx="102000" sy="102000" algn="ctr" rotWithShape="0">
              <a:prstClr val="black">
                <a:alpha val="20000"/>
              </a:prstClr>
            </a:outerShdw>
          </a:effectLst>
          <a:scene3d>
            <a:camera prst="orthographicFront"/>
            <a:lightRig rig="threePt" dir="t"/>
          </a:scene3d>
          <a:sp3d>
            <a:bevelT/>
          </a:sp3d>
        </c:spPr>
      </c:pivotFmt>
      <c:pivotFmt>
        <c:idx val="3"/>
        <c:spPr>
          <a:solidFill>
            <a:srgbClr val="84A2D8"/>
          </a:solidFill>
          <a:ln>
            <a:noFill/>
          </a:ln>
          <a:effectLst>
            <a:outerShdw blurRad="254000" sx="102000" sy="102000" algn="ctr" rotWithShape="0">
              <a:prstClr val="black">
                <a:alpha val="20000"/>
              </a:prstClr>
            </a:outerShdw>
          </a:effectLst>
          <a:scene3d>
            <a:camera prst="orthographicFront"/>
            <a:lightRig rig="threePt" dir="t"/>
          </a:scene3d>
          <a:sp3d>
            <a:bevelT/>
          </a:sp3d>
        </c:spPr>
      </c:pivotFmt>
      <c:pivotFmt>
        <c:idx val="4"/>
        <c:spPr>
          <a:solidFill>
            <a:schemeClr val="accent1"/>
          </a:solidFill>
          <a:ln>
            <a:noFill/>
          </a:ln>
          <a:effectLst>
            <a:outerShdw blurRad="254000" sx="102000" sy="102000" algn="ctr" rotWithShape="0">
              <a:prstClr val="black">
                <a:alpha val="20000"/>
              </a:prstClr>
            </a:outerShdw>
          </a:effectLst>
        </c:spPr>
        <c:marker>
          <c:symbol val="none"/>
        </c:marker>
      </c:pivotFmt>
      <c:pivotFmt>
        <c:idx val="5"/>
        <c:spPr>
          <a:solidFill>
            <a:srgbClr val="84A2D8"/>
          </a:solidFill>
          <a:ln>
            <a:noFill/>
          </a:ln>
          <a:effectLst>
            <a:outerShdw blurRad="254000" sx="102000" sy="102000" algn="ctr" rotWithShape="0">
              <a:prstClr val="black">
                <a:alpha val="20000"/>
              </a:prstClr>
            </a:outerShdw>
          </a:effectLst>
          <a:scene3d>
            <a:camera prst="orthographicFront"/>
            <a:lightRig rig="threePt" dir="t"/>
          </a:scene3d>
          <a:sp3d>
            <a:bevelT/>
          </a:sp3d>
        </c:spPr>
      </c:pivotFmt>
      <c:pivotFmt>
        <c:idx val="6"/>
        <c:spPr>
          <a:solidFill>
            <a:schemeClr val="accent5">
              <a:lumMod val="75000"/>
            </a:schemeClr>
          </a:solidFill>
          <a:ln>
            <a:noFill/>
          </a:ln>
          <a:effectLst>
            <a:outerShdw blurRad="254000" sx="102000" sy="102000" algn="ctr" rotWithShape="0">
              <a:prstClr val="black">
                <a:alpha val="20000"/>
              </a:prstClr>
            </a:outerShdw>
          </a:effectLst>
          <a:scene3d>
            <a:camera prst="orthographicFront"/>
            <a:lightRig rig="threePt" dir="t"/>
          </a:scene3d>
          <a:sp3d>
            <a:bevelT/>
          </a:sp3d>
        </c:spPr>
      </c:pivotFmt>
      <c:pivotFmt>
        <c:idx val="7"/>
        <c:spPr>
          <a:solidFill>
            <a:schemeClr val="accent1"/>
          </a:solidFill>
          <a:ln>
            <a:noFill/>
          </a:ln>
          <a:effectLst>
            <a:outerShdw blurRad="254000" sx="102000" sy="102000" algn="ctr" rotWithShape="0">
              <a:prstClr val="black">
                <a:alpha val="20000"/>
              </a:prstClr>
            </a:outerShdw>
          </a:effectLst>
        </c:spPr>
        <c:marker>
          <c:symbol val="none"/>
        </c:marker>
      </c:pivotFmt>
      <c:pivotFmt>
        <c:idx val="8"/>
        <c:spPr>
          <a:solidFill>
            <a:srgbClr val="84A2D8"/>
          </a:solidFill>
          <a:ln>
            <a:noFill/>
          </a:ln>
          <a:effectLst>
            <a:outerShdw blurRad="254000" sx="102000" sy="102000" algn="ctr" rotWithShape="0">
              <a:prstClr val="black">
                <a:alpha val="20000"/>
              </a:prstClr>
            </a:outerShdw>
          </a:effectLst>
          <a:scene3d>
            <a:camera prst="orthographicFront"/>
            <a:lightRig rig="threePt" dir="t"/>
          </a:scene3d>
          <a:sp3d>
            <a:bevelT/>
          </a:sp3d>
        </c:spPr>
      </c:pivotFmt>
      <c:pivotFmt>
        <c:idx val="9"/>
        <c:spPr>
          <a:solidFill>
            <a:schemeClr val="accent5">
              <a:lumMod val="75000"/>
            </a:schemeClr>
          </a:solidFill>
          <a:ln>
            <a:noFill/>
          </a:ln>
          <a:effectLst>
            <a:outerShdw blurRad="254000" sx="102000" sy="102000" algn="ctr" rotWithShape="0">
              <a:prstClr val="black">
                <a:alpha val="20000"/>
              </a:prstClr>
            </a:outerShdw>
          </a:effectLst>
          <a:scene3d>
            <a:camera prst="orthographicFront"/>
            <a:lightRig rig="threePt" dir="t"/>
          </a:scene3d>
          <a:sp3d>
            <a:bevelT/>
          </a:sp3d>
        </c:spPr>
      </c:pivotFmt>
    </c:pivotFmts>
    <c:plotArea>
      <c:layout>
        <c:manualLayout>
          <c:layoutTarget val="inner"/>
          <c:xMode val="edge"/>
          <c:yMode val="edge"/>
          <c:x val="6.0072680414252809E-2"/>
          <c:y val="0.20688862434313757"/>
          <c:w val="0.62737233471685305"/>
          <c:h val="0.71511300592814575"/>
        </c:manualLayout>
      </c:layout>
      <c:pieChart>
        <c:varyColors val="1"/>
        <c:ser>
          <c:idx val="0"/>
          <c:order val="0"/>
          <c:tx>
            <c:strRef>
              <c:f>Sheet4!$B$3</c:f>
              <c:strCache>
                <c:ptCount val="1"/>
                <c:pt idx="0">
                  <c:v>Total</c:v>
                </c:pt>
              </c:strCache>
            </c:strRef>
          </c:tx>
          <c:dPt>
            <c:idx val="0"/>
            <c:bubble3D val="0"/>
            <c:spPr>
              <a:solidFill>
                <a:srgbClr val="82A1D8"/>
              </a:solidFill>
              <a:ln>
                <a:noFill/>
              </a:ln>
              <a:effectLst>
                <a:outerShdw blurRad="254000" sx="102000" sy="102000" algn="ctr" rotWithShape="0">
                  <a:prstClr val="black">
                    <a:alpha val="20000"/>
                  </a:prstClr>
                </a:outerShdw>
              </a:effectLst>
              <a:scene3d>
                <a:camera prst="orthographicFront"/>
                <a:lightRig rig="threePt" dir="t"/>
              </a:scene3d>
              <a:sp3d>
                <a:bevelT/>
              </a:sp3d>
            </c:spPr>
            <c:extLst>
              <c:ext xmlns:c16="http://schemas.microsoft.com/office/drawing/2014/chart" uri="{C3380CC4-5D6E-409C-BE32-E72D297353CC}">
                <c16:uniqueId val="{00000001-4E65-401E-9D4D-C57F1743C831}"/>
              </c:ext>
            </c:extLst>
          </c:dPt>
          <c:dPt>
            <c:idx val="1"/>
            <c:bubble3D val="0"/>
            <c:spPr>
              <a:solidFill>
                <a:srgbClr val="2F5597"/>
              </a:solidFill>
              <a:ln>
                <a:noFill/>
              </a:ln>
              <a:effectLst>
                <a:outerShdw blurRad="254000" sx="102000" sy="102000" algn="ctr" rotWithShape="0">
                  <a:prstClr val="black">
                    <a:alpha val="20000"/>
                  </a:prstClr>
                </a:outerShdw>
              </a:effectLst>
              <a:scene3d>
                <a:camera prst="orthographicFront"/>
                <a:lightRig rig="threePt" dir="t"/>
              </a:scene3d>
              <a:sp3d>
                <a:bevelT/>
              </a:sp3d>
            </c:spPr>
            <c:extLst>
              <c:ext xmlns:c16="http://schemas.microsoft.com/office/drawing/2014/chart" uri="{C3380CC4-5D6E-409C-BE32-E72D297353CC}">
                <c16:uniqueId val="{00000003-4E65-401E-9D4D-C57F1743C831}"/>
              </c:ext>
            </c:extLst>
          </c:dPt>
          <c:dLbls>
            <c:delete val="1"/>
          </c:dLbls>
          <c:cat>
            <c:strRef>
              <c:f>Sheet4!$A$4:$A$6</c:f>
              <c:strCache>
                <c:ptCount val="2"/>
                <c:pt idx="0">
                  <c:v>Discretionary</c:v>
                </c:pt>
                <c:pt idx="1">
                  <c:v>Entitlement/Cargo</c:v>
                </c:pt>
              </c:strCache>
            </c:strRef>
          </c:cat>
          <c:val>
            <c:numRef>
              <c:f>Sheet4!$B$4:$B$6</c:f>
              <c:numCache>
                <c:formatCode>General</c:formatCode>
                <c:ptCount val="2"/>
                <c:pt idx="0">
                  <c:v>355047660</c:v>
                </c:pt>
                <c:pt idx="1">
                  <c:v>609867557</c:v>
                </c:pt>
              </c:numCache>
            </c:numRef>
          </c:val>
          <c:extLst>
            <c:ext xmlns:c16="http://schemas.microsoft.com/office/drawing/2014/chart" uri="{C3380CC4-5D6E-409C-BE32-E72D297353CC}">
              <c16:uniqueId val="{00000004-4E65-401E-9D4D-C57F1743C83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71781035193966536"/>
          <c:y val="0.48460750116195317"/>
          <c:w val="0.2377315752777078"/>
          <c:h val="0.12152615528521217"/>
        </c:manualLayout>
      </c:layout>
      <c:overlay val="0"/>
      <c:spPr>
        <a:solidFill>
          <a:srgbClr val="FFFFFF">
            <a:lumMod val="95000"/>
          </a:srgb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accent3">
            <a:lumMod val="0"/>
            <a:lumOff val="100000"/>
          </a:schemeClr>
        </a:gs>
        <a:gs pos="35000">
          <a:schemeClr val="accent3">
            <a:lumMod val="0"/>
            <a:lumOff val="100000"/>
          </a:schemeClr>
        </a:gs>
        <a:gs pos="100000">
          <a:schemeClr val="accent3"/>
        </a:gs>
      </a:gsLst>
      <a:path path="circle">
        <a:fillToRect l="50000" t="-80000" r="50000" b="180000"/>
      </a:path>
      <a:tileRect/>
    </a:gradFill>
    <a:ln w="9525" cap="flat" cmpd="sng" algn="ctr">
      <a:solidFill>
        <a:srgbClr val="000000"/>
      </a:solidFill>
      <a:round/>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[Runway Metrics - Ohio_Revised.xlsx]Sheet3!PivotTable1</c:name>
    <c:fmtId val="1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baseline="0" dirty="0">
                <a:solidFill>
                  <a:sysClr val="windowText" lastClr="000000"/>
                </a:solidFill>
              </a:rPr>
              <a:t>OHIO</a:t>
            </a:r>
          </a:p>
          <a:p>
            <a:pPr>
              <a:defRPr/>
            </a:pPr>
            <a:r>
              <a:rPr lang="en-US" sz="1800" b="1" baseline="0" dirty="0">
                <a:solidFill>
                  <a:sysClr val="windowText" lastClr="000000"/>
                </a:solidFill>
              </a:rPr>
              <a:t>Runway Projects 2000 - 2020</a:t>
            </a:r>
            <a:endParaRPr lang="en-US" sz="1800" b="1" dirty="0">
              <a:solidFill>
                <a:sysClr val="windowText" lastClr="000000"/>
              </a:solidFill>
            </a:endParaRPr>
          </a:p>
        </c:rich>
      </c:tx>
      <c:layout>
        <c:manualLayout>
          <c:xMode val="edge"/>
          <c:yMode val="edge"/>
          <c:x val="0.30612969762268788"/>
          <c:y val="1.82281678494138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5">
              <a:lumMod val="75000"/>
            </a:schemeClr>
          </a:solidFill>
          <a:ln>
            <a:solidFill>
              <a:schemeClr val="accent5">
                <a:lumMod val="75000"/>
              </a:schemeClr>
            </a:solidFill>
          </a:ln>
          <a:effectLst/>
          <a:scene3d>
            <a:camera prst="orthographicFront"/>
            <a:lightRig rig="threePt" dir="t"/>
          </a:scene3d>
          <a:sp3d>
            <a:bevelT/>
          </a:sp3d>
        </c:spPr>
      </c:pivotFmt>
      <c:pivotFmt>
        <c:idx val="4"/>
        <c:spPr>
          <a:solidFill>
            <a:srgbClr val="00B050"/>
          </a:solidFill>
          <a:ln>
            <a:solidFill>
              <a:srgbClr val="00B050"/>
            </a:solidFill>
          </a:ln>
          <a:effectLst/>
          <a:scene3d>
            <a:camera prst="orthographicFront"/>
            <a:lightRig rig="threePt" dir="t"/>
          </a:scene3d>
          <a:sp3d>
            <a:bevelT/>
          </a:sp3d>
        </c:spPr>
      </c:pivotFmt>
      <c:pivotFmt>
        <c:idx val="5"/>
        <c:spPr>
          <a:solidFill>
            <a:schemeClr val="accent2">
              <a:lumMod val="75000"/>
            </a:schemeClr>
          </a:solidFill>
          <a:ln>
            <a:solidFill>
              <a:schemeClr val="accent2">
                <a:lumMod val="75000"/>
              </a:schemeClr>
            </a:solidFill>
          </a:ln>
          <a:effectLst/>
          <a:scene3d>
            <a:camera prst="orthographicFront"/>
            <a:lightRig rig="threePt" dir="t"/>
          </a:scene3d>
          <a:sp3d>
            <a:bevelT/>
          </a:sp3d>
        </c:spPr>
      </c:pivotFmt>
      <c:pivotFmt>
        <c:idx val="6"/>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7"/>
        <c:spPr>
          <a:solidFill>
            <a:srgbClr val="00B050"/>
          </a:solidFill>
          <a:ln>
            <a:solidFill>
              <a:srgbClr val="00B050"/>
            </a:solidFill>
          </a:ln>
          <a:effectLst/>
          <a:scene3d>
            <a:camera prst="orthographicFront"/>
            <a:lightRig rig="threePt" dir="t"/>
          </a:scene3d>
          <a:sp3d>
            <a:bevelT/>
          </a:sp3d>
        </c:spPr>
        <c:marker>
          <c:symbol val="none"/>
        </c:marker>
      </c:pivotFmt>
      <c:pivotFmt>
        <c:idx val="8"/>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9"/>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10"/>
        <c:spPr>
          <a:solidFill>
            <a:srgbClr val="00B050"/>
          </a:solidFill>
          <a:ln>
            <a:solidFill>
              <a:srgbClr val="00B050"/>
            </a:solidFill>
          </a:ln>
          <a:effectLst/>
          <a:scene3d>
            <a:camera prst="orthographicFront"/>
            <a:lightRig rig="threePt" dir="t"/>
          </a:scene3d>
          <a:sp3d>
            <a:bevelT/>
          </a:sp3d>
        </c:spPr>
        <c:marker>
          <c:symbol val="none"/>
        </c:marker>
      </c:pivotFmt>
      <c:pivotFmt>
        <c:idx val="11"/>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12"/>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13"/>
        <c:spPr>
          <a:solidFill>
            <a:srgbClr val="00B050"/>
          </a:solidFill>
          <a:ln>
            <a:solidFill>
              <a:srgbClr val="00B050"/>
            </a:solidFill>
          </a:ln>
          <a:effectLst/>
          <a:scene3d>
            <a:camera prst="orthographicFront"/>
            <a:lightRig rig="threePt" dir="t"/>
          </a:scene3d>
          <a:sp3d>
            <a:bevelT/>
          </a:sp3d>
        </c:spPr>
        <c:marker>
          <c:symbol val="none"/>
        </c:marker>
      </c:pivotFmt>
      <c:pivotFmt>
        <c:idx val="14"/>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15"/>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16"/>
        <c:spPr>
          <a:solidFill>
            <a:srgbClr val="00B050"/>
          </a:solidFill>
          <a:ln>
            <a:solidFill>
              <a:srgbClr val="00B050"/>
            </a:solidFill>
          </a:ln>
          <a:effectLst/>
          <a:scene3d>
            <a:camera prst="orthographicFront"/>
            <a:lightRig rig="threePt" dir="t"/>
          </a:scene3d>
          <a:sp3d>
            <a:bevelT/>
          </a:sp3d>
        </c:spPr>
        <c:marker>
          <c:symbol val="none"/>
        </c:marker>
      </c:pivotFmt>
      <c:pivotFmt>
        <c:idx val="17"/>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s>
    <c:plotArea>
      <c:layout/>
      <c:barChart>
        <c:barDir val="col"/>
        <c:grouping val="stacked"/>
        <c:varyColors val="0"/>
        <c:ser>
          <c:idx val="0"/>
          <c:order val="0"/>
          <c:tx>
            <c:strRef>
              <c:f>Sheet3!$B$3:$B$4</c:f>
              <c:strCache>
                <c:ptCount val="1"/>
                <c:pt idx="0">
                  <c:v>Construct Runway</c:v>
                </c:pt>
              </c:strCache>
            </c:strRef>
          </c:tx>
          <c:spPr>
            <a:solidFill>
              <a:schemeClr val="accent2">
                <a:lumMod val="75000"/>
              </a:schemeClr>
            </a:solidFill>
            <a:ln>
              <a:solidFill>
                <a:schemeClr val="accent2">
                  <a:lumMod val="75000"/>
                </a:schemeClr>
              </a:solidFill>
            </a:ln>
            <a:effectLst/>
            <a:scene3d>
              <a:camera prst="orthographicFront"/>
              <a:lightRig rig="threePt" dir="t"/>
            </a:scene3d>
            <a:sp3d>
              <a:bevelT/>
            </a:sp3d>
          </c:spPr>
          <c:invertIfNegative val="0"/>
          <c:cat>
            <c:strRef>
              <c:f>Sheet3!$A$5:$A$23</c:f>
              <c:strCache>
                <c:ptCount val="18"/>
                <c:pt idx="0">
                  <c:v>2000</c:v>
                </c:pt>
                <c:pt idx="1">
                  <c:v>2001</c:v>
                </c:pt>
                <c:pt idx="2">
                  <c:v>2002</c:v>
                </c:pt>
                <c:pt idx="3">
                  <c:v>2003</c:v>
                </c:pt>
                <c:pt idx="4">
                  <c:v>2005</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Sheet3!$B$5:$B$23</c:f>
              <c:numCache>
                <c:formatCode>General</c:formatCode>
                <c:ptCount val="18"/>
                <c:pt idx="0">
                  <c:v>1</c:v>
                </c:pt>
                <c:pt idx="1">
                  <c:v>1</c:v>
                </c:pt>
                <c:pt idx="7">
                  <c:v>1</c:v>
                </c:pt>
                <c:pt idx="10">
                  <c:v>1</c:v>
                </c:pt>
                <c:pt idx="17">
                  <c:v>1</c:v>
                </c:pt>
              </c:numCache>
            </c:numRef>
          </c:val>
          <c:extLst>
            <c:ext xmlns:c16="http://schemas.microsoft.com/office/drawing/2014/chart" uri="{C3380CC4-5D6E-409C-BE32-E72D297353CC}">
              <c16:uniqueId val="{00000000-C1A7-4318-B115-A62DB3CAF408}"/>
            </c:ext>
          </c:extLst>
        </c:ser>
        <c:ser>
          <c:idx val="1"/>
          <c:order val="1"/>
          <c:tx>
            <c:strRef>
              <c:f>Sheet3!$C$3:$C$4</c:f>
              <c:strCache>
                <c:ptCount val="1"/>
                <c:pt idx="0">
                  <c:v>Reconstruct Runway</c:v>
                </c:pt>
              </c:strCache>
            </c:strRef>
          </c:tx>
          <c:spPr>
            <a:solidFill>
              <a:srgbClr val="00B050"/>
            </a:solidFill>
            <a:ln>
              <a:solidFill>
                <a:srgbClr val="00B050"/>
              </a:solidFill>
            </a:ln>
            <a:effectLst/>
            <a:scene3d>
              <a:camera prst="orthographicFront"/>
              <a:lightRig rig="threePt" dir="t"/>
            </a:scene3d>
            <a:sp3d>
              <a:bevelT/>
            </a:sp3d>
          </c:spPr>
          <c:invertIfNegative val="0"/>
          <c:cat>
            <c:strRef>
              <c:f>Sheet3!$A$5:$A$23</c:f>
              <c:strCache>
                <c:ptCount val="18"/>
                <c:pt idx="0">
                  <c:v>2000</c:v>
                </c:pt>
                <c:pt idx="1">
                  <c:v>2001</c:v>
                </c:pt>
                <c:pt idx="2">
                  <c:v>2002</c:v>
                </c:pt>
                <c:pt idx="3">
                  <c:v>2003</c:v>
                </c:pt>
                <c:pt idx="4">
                  <c:v>2005</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Sheet3!$C$5:$C$23</c:f>
              <c:numCache>
                <c:formatCode>General</c:formatCode>
                <c:ptCount val="18"/>
                <c:pt idx="17">
                  <c:v>1</c:v>
                </c:pt>
              </c:numCache>
            </c:numRef>
          </c:val>
          <c:extLst>
            <c:ext xmlns:c16="http://schemas.microsoft.com/office/drawing/2014/chart" uri="{C3380CC4-5D6E-409C-BE32-E72D297353CC}">
              <c16:uniqueId val="{00000001-C1A7-4318-B115-A62DB3CAF408}"/>
            </c:ext>
          </c:extLst>
        </c:ser>
        <c:ser>
          <c:idx val="2"/>
          <c:order val="2"/>
          <c:tx>
            <c:strRef>
              <c:f>Sheet3!$D$3:$D$4</c:f>
              <c:strCache>
                <c:ptCount val="1"/>
                <c:pt idx="0">
                  <c:v>Rehabilitate Runway</c:v>
                </c:pt>
              </c:strCache>
            </c:strRef>
          </c:tx>
          <c:spPr>
            <a:solidFill>
              <a:schemeClr val="accent5">
                <a:lumMod val="75000"/>
              </a:schemeClr>
            </a:solidFill>
            <a:ln>
              <a:solidFill>
                <a:schemeClr val="accent5">
                  <a:lumMod val="75000"/>
                </a:schemeClr>
              </a:solidFill>
            </a:ln>
            <a:effectLst/>
            <a:scene3d>
              <a:camera prst="orthographicFront"/>
              <a:lightRig rig="threePt" dir="t"/>
            </a:scene3d>
            <a:sp3d>
              <a:bevelT/>
            </a:sp3d>
          </c:spPr>
          <c:invertIfNegative val="0"/>
          <c:cat>
            <c:strRef>
              <c:f>Sheet3!$A$5:$A$23</c:f>
              <c:strCache>
                <c:ptCount val="18"/>
                <c:pt idx="0">
                  <c:v>2000</c:v>
                </c:pt>
                <c:pt idx="1">
                  <c:v>2001</c:v>
                </c:pt>
                <c:pt idx="2">
                  <c:v>2002</c:v>
                </c:pt>
                <c:pt idx="3">
                  <c:v>2003</c:v>
                </c:pt>
                <c:pt idx="4">
                  <c:v>2005</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strCache>
            </c:strRef>
          </c:cat>
          <c:val>
            <c:numRef>
              <c:f>Sheet3!$D$5:$D$23</c:f>
              <c:numCache>
                <c:formatCode>General</c:formatCode>
                <c:ptCount val="18"/>
                <c:pt idx="1">
                  <c:v>1</c:v>
                </c:pt>
                <c:pt idx="2">
                  <c:v>2</c:v>
                </c:pt>
                <c:pt idx="3">
                  <c:v>2</c:v>
                </c:pt>
                <c:pt idx="4">
                  <c:v>1</c:v>
                </c:pt>
                <c:pt idx="5">
                  <c:v>3</c:v>
                </c:pt>
                <c:pt idx="6">
                  <c:v>1</c:v>
                </c:pt>
                <c:pt idx="7">
                  <c:v>4</c:v>
                </c:pt>
                <c:pt idx="8">
                  <c:v>3</c:v>
                </c:pt>
                <c:pt idx="9">
                  <c:v>3</c:v>
                </c:pt>
                <c:pt idx="10">
                  <c:v>1</c:v>
                </c:pt>
                <c:pt idx="11">
                  <c:v>6</c:v>
                </c:pt>
                <c:pt idx="12">
                  <c:v>10</c:v>
                </c:pt>
                <c:pt idx="13">
                  <c:v>4</c:v>
                </c:pt>
                <c:pt idx="14">
                  <c:v>7</c:v>
                </c:pt>
                <c:pt idx="15">
                  <c:v>4</c:v>
                </c:pt>
                <c:pt idx="16">
                  <c:v>4</c:v>
                </c:pt>
                <c:pt idx="17">
                  <c:v>8</c:v>
                </c:pt>
              </c:numCache>
            </c:numRef>
          </c:val>
          <c:extLst>
            <c:ext xmlns:c16="http://schemas.microsoft.com/office/drawing/2014/chart" uri="{C3380CC4-5D6E-409C-BE32-E72D297353CC}">
              <c16:uniqueId val="{00000002-C1A7-4318-B115-A62DB3CAF408}"/>
            </c:ext>
          </c:extLst>
        </c:ser>
        <c:dLbls>
          <c:showLegendKey val="0"/>
          <c:showVal val="0"/>
          <c:showCatName val="0"/>
          <c:showSerName val="0"/>
          <c:showPercent val="0"/>
          <c:showBubbleSize val="0"/>
        </c:dLbls>
        <c:gapWidth val="55"/>
        <c:overlap val="100"/>
        <c:axId val="464749592"/>
        <c:axId val="464755168"/>
      </c:barChart>
      <c:catAx>
        <c:axId val="464749592"/>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27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64755168"/>
        <c:crosses val="autoZero"/>
        <c:auto val="1"/>
        <c:lblAlgn val="ctr"/>
        <c:lblOffset val="100"/>
        <c:noMultiLvlLbl val="0"/>
      </c:catAx>
      <c:valAx>
        <c:axId val="464755168"/>
        <c:scaling>
          <c:orientation val="minMax"/>
        </c:scaling>
        <c:delete val="0"/>
        <c:axPos val="l"/>
        <c:majorGridlines>
          <c:spPr>
            <a:ln w="9525" cap="flat" cmpd="sng" algn="ctr">
              <a:solidFill>
                <a:sysClr val="windowText" lastClr="00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64749592"/>
        <c:crosses val="autoZero"/>
        <c:crossBetween val="between"/>
      </c:valAx>
      <c:spPr>
        <a:noFill/>
        <a:ln>
          <a:noFill/>
        </a:ln>
        <a:effectLst/>
      </c:spPr>
    </c:plotArea>
    <c:legend>
      <c:legendPos val="r"/>
      <c:layout/>
      <c:overlay val="0"/>
      <c:spPr>
        <a:solidFill>
          <a:schemeClr val="bg1">
            <a:lumMod val="95000"/>
          </a:schemeClr>
        </a:solid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bg1">
            <a:lumMod val="85000"/>
          </a:schemeClr>
        </a:gs>
        <a:gs pos="35000">
          <a:schemeClr val="accent3">
            <a:lumMod val="0"/>
            <a:lumOff val="100000"/>
          </a:schemeClr>
        </a:gs>
        <a:gs pos="100000">
          <a:schemeClr val="accent3">
            <a:lumMod val="100000"/>
          </a:schemeClr>
        </a:gs>
      </a:gsLst>
      <a:path path="circle">
        <a:fillToRect l="50000" t="-80000" r="50000" b="180000"/>
      </a:path>
      <a:tileRect/>
    </a:gradFill>
    <a:ln w="9525" cap="flat" cmpd="sng" algn="ctr">
      <a:solidFill>
        <a:sysClr val="windowText" lastClr="000000"/>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[Taxiway Metrics - Ohio_Revised.xlsx]Sheet2!PivotTable3</c:name>
    <c:fmtId val="14"/>
  </c:pivotSource>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a:solidFill>
                  <a:sysClr val="windowText" lastClr="000000"/>
                </a:solidFill>
              </a:rPr>
              <a:t>OHIO</a:t>
            </a:r>
          </a:p>
          <a:p>
            <a:pPr>
              <a:defRPr sz="1800" b="1">
                <a:solidFill>
                  <a:sysClr val="windowText" lastClr="000000"/>
                </a:solidFill>
              </a:defRPr>
            </a:pPr>
            <a:r>
              <a:rPr lang="en-US" sz="1800" b="1">
                <a:solidFill>
                  <a:sysClr val="windowText" lastClr="000000"/>
                </a:solidFill>
              </a:rPr>
              <a:t>Taxiway</a:t>
            </a:r>
            <a:r>
              <a:rPr lang="en-US" sz="1800" b="1" baseline="0">
                <a:solidFill>
                  <a:sysClr val="windowText" lastClr="000000"/>
                </a:solidFill>
              </a:rPr>
              <a:t> Projects 2000 - 2020</a:t>
            </a:r>
            <a:endParaRPr lang="en-US" sz="1800" b="1">
              <a:solidFill>
                <a:sysClr val="windowText" lastClr="000000"/>
              </a:solidFill>
            </a:endParaRPr>
          </a:p>
        </c:rich>
      </c:tx>
      <c:layout>
        <c:manualLayout>
          <c:xMode val="edge"/>
          <c:yMode val="edge"/>
          <c:x val="0.2981476332894254"/>
          <c:y val="2.612875575018712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ivotFmts>
      <c:pivotFmt>
        <c:idx val="0"/>
        <c:spPr>
          <a:solidFill>
            <a:schemeClr val="accent6"/>
          </a:solidFill>
          <a:ln>
            <a:noFill/>
          </a:ln>
          <a:effectLst/>
          <a:sp3d/>
        </c:spPr>
        <c:marker>
          <c:symbol val="none"/>
        </c:marker>
      </c:pivotFmt>
      <c:pivotFmt>
        <c:idx val="1"/>
        <c:spPr>
          <a:solidFill>
            <a:schemeClr val="accent6"/>
          </a:solidFill>
          <a:ln>
            <a:noFill/>
          </a:ln>
          <a:effectLst/>
          <a:sp3d/>
        </c:spPr>
        <c:marker>
          <c:symbol val="none"/>
        </c:marker>
      </c:pivotFmt>
      <c:pivotFmt>
        <c:idx val="2"/>
        <c:spPr>
          <a:solidFill>
            <a:schemeClr val="accent6"/>
          </a:solidFill>
          <a:ln>
            <a:noFill/>
          </a:ln>
          <a:effectLst/>
          <a:sp3d/>
        </c:spPr>
        <c:marker>
          <c:symbol val="none"/>
        </c:marker>
      </c:pivotFmt>
      <c:pivotFmt>
        <c:idx val="3"/>
        <c:spPr>
          <a:solidFill>
            <a:schemeClr val="accent5">
              <a:lumMod val="75000"/>
            </a:schemeClr>
          </a:solidFill>
          <a:ln>
            <a:solidFill>
              <a:schemeClr val="accent5">
                <a:lumMod val="75000"/>
              </a:schemeClr>
            </a:solidFill>
          </a:ln>
          <a:effectLst/>
        </c:spPr>
        <c:marker>
          <c:symbol val="none"/>
        </c:marker>
      </c:pivotFmt>
      <c:pivotFmt>
        <c:idx val="4"/>
        <c:spPr>
          <a:solidFill>
            <a:srgbClr val="00B050"/>
          </a:solidFill>
          <a:ln>
            <a:solidFill>
              <a:srgbClr val="00B050"/>
            </a:solidFill>
          </a:ln>
          <a:effectLst/>
        </c:spPr>
        <c:marker>
          <c:symbol val="none"/>
        </c:marker>
      </c:pivotFmt>
      <c:pivotFmt>
        <c:idx val="5"/>
        <c:spPr>
          <a:solidFill>
            <a:srgbClr val="FFC000"/>
          </a:solidFill>
          <a:ln>
            <a:solidFill>
              <a:srgbClr val="FFC000"/>
            </a:solidFill>
          </a:ln>
          <a:effectLst/>
        </c:spPr>
        <c:marker>
          <c:symbol val="none"/>
        </c:marker>
      </c:pivotFmt>
      <c:pivotFmt>
        <c:idx val="6"/>
        <c:spPr>
          <a:solidFill>
            <a:schemeClr val="accent2">
              <a:lumMod val="75000"/>
            </a:schemeClr>
          </a:solidFill>
          <a:ln>
            <a:noFill/>
          </a:ln>
          <a:effectLst/>
          <a:scene3d>
            <a:camera prst="orthographicFront"/>
            <a:lightRig rig="threePt" dir="t"/>
          </a:scene3d>
          <a:sp3d>
            <a:bevelT/>
          </a:sp3d>
        </c:spPr>
        <c:marker>
          <c:symbol val="none"/>
        </c:marker>
      </c:pivotFmt>
      <c:pivotFmt>
        <c:idx val="7"/>
        <c:spPr>
          <a:solidFill>
            <a:srgbClr val="00B050"/>
          </a:solidFill>
          <a:ln>
            <a:solidFill>
              <a:srgbClr val="00B050"/>
            </a:solidFill>
          </a:ln>
          <a:effectLst/>
          <a:scene3d>
            <a:camera prst="orthographicFront"/>
            <a:lightRig rig="threePt" dir="t"/>
          </a:scene3d>
          <a:sp3d>
            <a:bevelT/>
          </a:sp3d>
        </c:spPr>
        <c:marker>
          <c:symbol val="none"/>
        </c:marker>
      </c:pivotFmt>
      <c:pivotFmt>
        <c:idx val="8"/>
        <c:spPr>
          <a:solidFill>
            <a:schemeClr val="accent5">
              <a:lumMod val="75000"/>
            </a:schemeClr>
          </a:solidFill>
          <a:ln>
            <a:noFill/>
          </a:ln>
          <a:effectLst/>
          <a:scene3d>
            <a:camera prst="orthographicFront"/>
            <a:lightRig rig="threePt" dir="t"/>
          </a:scene3d>
          <a:sp3d>
            <a:bevelT/>
          </a:sp3d>
        </c:spPr>
        <c:marker>
          <c:symbol val="none"/>
        </c:marker>
      </c:pivotFmt>
      <c:pivotFmt>
        <c:idx val="9"/>
        <c:spPr>
          <a:solidFill>
            <a:schemeClr val="accent5">
              <a:lumMod val="75000"/>
            </a:schemeClr>
          </a:solidFill>
          <a:ln>
            <a:solidFill>
              <a:schemeClr val="accent5">
                <a:lumMod val="75000"/>
              </a:schemeClr>
            </a:solidFill>
          </a:ln>
          <a:effectLst/>
          <a:scene3d>
            <a:camera prst="orthographicFront"/>
            <a:lightRig rig="threePt" dir="t"/>
          </a:scene3d>
          <a:sp3d>
            <a:bevelT/>
          </a:sp3d>
        </c:spPr>
      </c:pivotFmt>
      <c:pivotFmt>
        <c:idx val="10"/>
        <c:spPr>
          <a:solidFill>
            <a:schemeClr val="accent2">
              <a:lumMod val="75000"/>
            </a:schemeClr>
          </a:solidFill>
          <a:ln>
            <a:noFill/>
          </a:ln>
          <a:effectLst/>
          <a:scene3d>
            <a:camera prst="orthographicFront"/>
            <a:lightRig rig="threePt" dir="t"/>
          </a:scene3d>
          <a:sp3d>
            <a:bevelT/>
          </a:sp3d>
        </c:spPr>
        <c:marker>
          <c:symbol val="none"/>
        </c:marker>
      </c:pivotFmt>
      <c:pivotFmt>
        <c:idx val="11"/>
        <c:spPr>
          <a:solidFill>
            <a:srgbClr val="00B050"/>
          </a:solidFill>
          <a:ln>
            <a:solidFill>
              <a:srgbClr val="00B050"/>
            </a:solidFill>
          </a:ln>
          <a:effectLst/>
          <a:scene3d>
            <a:camera prst="orthographicFront"/>
            <a:lightRig rig="threePt" dir="t"/>
          </a:scene3d>
          <a:sp3d>
            <a:bevelT/>
          </a:sp3d>
        </c:spPr>
        <c:marker>
          <c:symbol val="none"/>
        </c:marker>
      </c:pivotFmt>
      <c:pivotFmt>
        <c:idx val="12"/>
        <c:spPr>
          <a:solidFill>
            <a:schemeClr val="accent5">
              <a:lumMod val="75000"/>
            </a:schemeClr>
          </a:solidFill>
          <a:ln>
            <a:noFill/>
          </a:ln>
          <a:effectLst/>
          <a:scene3d>
            <a:camera prst="orthographicFront"/>
            <a:lightRig rig="threePt" dir="t"/>
          </a:scene3d>
          <a:sp3d>
            <a:bevelT/>
          </a:sp3d>
        </c:spPr>
        <c:marker>
          <c:symbol val="none"/>
        </c:marker>
      </c:pivotFmt>
      <c:pivotFmt>
        <c:idx val="13"/>
        <c:spPr>
          <a:solidFill>
            <a:schemeClr val="accent5">
              <a:lumMod val="75000"/>
            </a:schemeClr>
          </a:solidFill>
          <a:ln>
            <a:solidFill>
              <a:schemeClr val="accent5">
                <a:lumMod val="75000"/>
              </a:schemeClr>
            </a:solidFill>
          </a:ln>
          <a:effectLst/>
          <a:scene3d>
            <a:camera prst="orthographicFront"/>
            <a:lightRig rig="threePt" dir="t"/>
          </a:scene3d>
          <a:sp3d>
            <a:bevelT/>
          </a:sp3d>
        </c:spPr>
      </c:pivotFmt>
      <c:pivotFmt>
        <c:idx val="14"/>
        <c:spPr>
          <a:solidFill>
            <a:srgbClr val="00B050"/>
          </a:solidFill>
          <a:ln>
            <a:noFill/>
          </a:ln>
          <a:effectLst/>
          <a:scene3d>
            <a:camera prst="orthographicFront"/>
            <a:lightRig rig="threePt" dir="t"/>
          </a:scene3d>
          <a:sp3d>
            <a:bevelT/>
          </a:sp3d>
        </c:spPr>
      </c:pivotFmt>
      <c:pivotFmt>
        <c:idx val="15"/>
        <c:spPr>
          <a:solidFill>
            <a:schemeClr val="accent2">
              <a:lumMod val="75000"/>
            </a:schemeClr>
          </a:solidFill>
          <a:ln>
            <a:noFill/>
          </a:ln>
          <a:effectLst/>
          <a:scene3d>
            <a:camera prst="orthographicFront"/>
            <a:lightRig rig="threePt" dir="t"/>
          </a:scene3d>
          <a:sp3d>
            <a:bevelT/>
          </a:sp3d>
        </c:spPr>
        <c:marker>
          <c:symbol val="none"/>
        </c:marker>
      </c:pivotFmt>
      <c:pivotFmt>
        <c:idx val="16"/>
        <c:spPr>
          <a:solidFill>
            <a:srgbClr val="00B050"/>
          </a:solidFill>
          <a:ln>
            <a:noFill/>
          </a:ln>
          <a:effectLst/>
          <a:scene3d>
            <a:camera prst="orthographicFront"/>
            <a:lightRig rig="threePt" dir="t"/>
          </a:scene3d>
          <a:sp3d>
            <a:bevelT/>
          </a:sp3d>
        </c:spPr>
        <c:marker>
          <c:symbol val="none"/>
        </c:marker>
      </c:pivotFmt>
      <c:pivotFmt>
        <c:idx val="17"/>
        <c:spPr>
          <a:solidFill>
            <a:schemeClr val="accent5">
              <a:lumMod val="75000"/>
            </a:schemeClr>
          </a:solidFill>
          <a:ln>
            <a:noFill/>
          </a:ln>
          <a:effectLst/>
          <a:scene3d>
            <a:camera prst="orthographicFront"/>
            <a:lightRig rig="threePt" dir="t"/>
          </a:scene3d>
          <a:sp3d>
            <a:bevelT/>
          </a:sp3d>
        </c:spPr>
        <c:marker>
          <c:symbol val="none"/>
        </c:marker>
      </c:pivotFmt>
      <c:pivotFmt>
        <c:idx val="18"/>
        <c:spPr>
          <a:solidFill>
            <a:schemeClr val="accent5">
              <a:lumMod val="75000"/>
            </a:schemeClr>
          </a:solidFill>
          <a:ln>
            <a:solidFill>
              <a:schemeClr val="accent5">
                <a:lumMod val="75000"/>
              </a:schemeClr>
            </a:solidFill>
          </a:ln>
          <a:effectLst/>
          <a:scene3d>
            <a:camera prst="orthographicFront"/>
            <a:lightRig rig="threePt" dir="t"/>
          </a:scene3d>
          <a:sp3d>
            <a:bevelT/>
          </a:sp3d>
        </c:spPr>
      </c:pivotFmt>
      <c:pivotFmt>
        <c:idx val="19"/>
        <c:spPr>
          <a:solidFill>
            <a:schemeClr val="accent2">
              <a:lumMod val="75000"/>
            </a:schemeClr>
          </a:solidFill>
          <a:ln>
            <a:noFill/>
          </a:ln>
          <a:effectLst/>
          <a:scene3d>
            <a:camera prst="orthographicFront"/>
            <a:lightRig rig="threePt" dir="t"/>
          </a:scene3d>
          <a:sp3d>
            <a:bevelT/>
          </a:sp3d>
        </c:spPr>
        <c:marker>
          <c:symbol val="none"/>
        </c:marker>
      </c:pivotFmt>
      <c:pivotFmt>
        <c:idx val="20"/>
        <c:spPr>
          <a:solidFill>
            <a:srgbClr val="00B050"/>
          </a:solidFill>
          <a:ln>
            <a:noFill/>
          </a:ln>
          <a:effectLst/>
          <a:scene3d>
            <a:camera prst="orthographicFront"/>
            <a:lightRig rig="threePt" dir="t"/>
          </a:scene3d>
          <a:sp3d>
            <a:bevelT/>
          </a:sp3d>
        </c:spPr>
        <c:marker>
          <c:symbol val="none"/>
        </c:marker>
      </c:pivotFmt>
      <c:pivotFmt>
        <c:idx val="21"/>
        <c:spPr>
          <a:solidFill>
            <a:schemeClr val="accent5">
              <a:lumMod val="75000"/>
            </a:schemeClr>
          </a:solidFill>
          <a:ln>
            <a:noFill/>
          </a:ln>
          <a:effectLst/>
          <a:scene3d>
            <a:camera prst="orthographicFront"/>
            <a:lightRig rig="threePt" dir="t"/>
          </a:scene3d>
          <a:sp3d>
            <a:bevelT/>
          </a:sp3d>
        </c:spPr>
        <c:marker>
          <c:symbol val="none"/>
        </c:marker>
      </c:pivotFmt>
      <c:pivotFmt>
        <c:idx val="22"/>
        <c:spPr>
          <a:solidFill>
            <a:schemeClr val="accent5">
              <a:lumMod val="75000"/>
            </a:schemeClr>
          </a:solidFill>
          <a:ln>
            <a:solidFill>
              <a:schemeClr val="accent5">
                <a:lumMod val="75000"/>
              </a:schemeClr>
            </a:solidFill>
          </a:ln>
          <a:effectLst/>
          <a:scene3d>
            <a:camera prst="orthographicFront"/>
            <a:lightRig rig="threePt" dir="t"/>
          </a:scene3d>
          <a:sp3d>
            <a:bevelT/>
          </a:sp3d>
        </c:spPr>
      </c:pivotFmt>
    </c:pivotFmts>
    <c:plotArea>
      <c:layout/>
      <c:barChart>
        <c:barDir val="col"/>
        <c:grouping val="stacked"/>
        <c:varyColors val="0"/>
        <c:ser>
          <c:idx val="0"/>
          <c:order val="0"/>
          <c:tx>
            <c:strRef>
              <c:f>Sheet2!$B$3:$B$4</c:f>
              <c:strCache>
                <c:ptCount val="1"/>
                <c:pt idx="0">
                  <c:v>Construct Taxiway</c:v>
                </c:pt>
              </c:strCache>
            </c:strRef>
          </c:tx>
          <c:spPr>
            <a:solidFill>
              <a:schemeClr val="accent2">
                <a:lumMod val="75000"/>
              </a:schemeClr>
            </a:solidFill>
            <a:ln>
              <a:noFill/>
            </a:ln>
            <a:effectLst/>
            <a:scene3d>
              <a:camera prst="orthographicFront"/>
              <a:lightRig rig="threePt" dir="t"/>
            </a:scene3d>
            <a:sp3d>
              <a:bevelT/>
            </a:sp3d>
          </c:spPr>
          <c:invertIfNegative val="0"/>
          <c:cat>
            <c:strRef>
              <c:f>Sheet2!$A$5:$A$25</c:f>
              <c:strCache>
                <c:ptCount val="20"/>
                <c:pt idx="0">
                  <c:v>2000</c:v>
                </c:pt>
                <c:pt idx="1">
                  <c:v>2001</c:v>
                </c:pt>
                <c:pt idx="2">
                  <c:v>2002</c:v>
                </c:pt>
                <c:pt idx="3">
                  <c:v>2003</c:v>
                </c:pt>
                <c:pt idx="4">
                  <c:v>2004</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strCache>
            </c:strRef>
          </c:cat>
          <c:val>
            <c:numRef>
              <c:f>Sheet2!$B$5:$B$25</c:f>
              <c:numCache>
                <c:formatCode>General</c:formatCode>
                <c:ptCount val="20"/>
                <c:pt idx="0">
                  <c:v>2</c:v>
                </c:pt>
                <c:pt idx="1">
                  <c:v>1</c:v>
                </c:pt>
                <c:pt idx="2">
                  <c:v>1</c:v>
                </c:pt>
                <c:pt idx="4">
                  <c:v>3</c:v>
                </c:pt>
                <c:pt idx="7">
                  <c:v>1</c:v>
                </c:pt>
                <c:pt idx="8">
                  <c:v>1</c:v>
                </c:pt>
                <c:pt idx="9">
                  <c:v>1</c:v>
                </c:pt>
                <c:pt idx="10">
                  <c:v>3</c:v>
                </c:pt>
                <c:pt idx="14">
                  <c:v>1</c:v>
                </c:pt>
                <c:pt idx="16">
                  <c:v>1</c:v>
                </c:pt>
                <c:pt idx="17">
                  <c:v>3</c:v>
                </c:pt>
                <c:pt idx="18">
                  <c:v>5</c:v>
                </c:pt>
                <c:pt idx="19">
                  <c:v>1</c:v>
                </c:pt>
              </c:numCache>
            </c:numRef>
          </c:val>
          <c:extLst>
            <c:ext xmlns:c16="http://schemas.microsoft.com/office/drawing/2014/chart" uri="{C3380CC4-5D6E-409C-BE32-E72D297353CC}">
              <c16:uniqueId val="{00000000-A83E-4BC0-90B0-1B5DA8DDB9E6}"/>
            </c:ext>
          </c:extLst>
        </c:ser>
        <c:ser>
          <c:idx val="1"/>
          <c:order val="1"/>
          <c:tx>
            <c:strRef>
              <c:f>Sheet2!$C$3:$C$4</c:f>
              <c:strCache>
                <c:ptCount val="1"/>
                <c:pt idx="0">
                  <c:v>Reconstruct Taxiway</c:v>
                </c:pt>
              </c:strCache>
            </c:strRef>
          </c:tx>
          <c:spPr>
            <a:solidFill>
              <a:srgbClr val="00B050"/>
            </a:solidFill>
            <a:ln>
              <a:noFill/>
            </a:ln>
            <a:effectLst/>
            <a:scene3d>
              <a:camera prst="orthographicFront"/>
              <a:lightRig rig="threePt" dir="t"/>
            </a:scene3d>
            <a:sp3d>
              <a:bevelT/>
            </a:sp3d>
          </c:spPr>
          <c:invertIfNegative val="0"/>
          <c:cat>
            <c:strRef>
              <c:f>Sheet2!$A$5:$A$25</c:f>
              <c:strCache>
                <c:ptCount val="20"/>
                <c:pt idx="0">
                  <c:v>2000</c:v>
                </c:pt>
                <c:pt idx="1">
                  <c:v>2001</c:v>
                </c:pt>
                <c:pt idx="2">
                  <c:v>2002</c:v>
                </c:pt>
                <c:pt idx="3">
                  <c:v>2003</c:v>
                </c:pt>
                <c:pt idx="4">
                  <c:v>2004</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strCache>
            </c:strRef>
          </c:cat>
          <c:val>
            <c:numRef>
              <c:f>Sheet2!$C$5:$C$25</c:f>
              <c:numCache>
                <c:formatCode>General</c:formatCode>
                <c:ptCount val="20"/>
                <c:pt idx="16">
                  <c:v>1</c:v>
                </c:pt>
                <c:pt idx="17">
                  <c:v>2</c:v>
                </c:pt>
                <c:pt idx="18">
                  <c:v>3</c:v>
                </c:pt>
                <c:pt idx="19">
                  <c:v>3</c:v>
                </c:pt>
              </c:numCache>
            </c:numRef>
          </c:val>
          <c:extLst>
            <c:ext xmlns:c16="http://schemas.microsoft.com/office/drawing/2014/chart" uri="{C3380CC4-5D6E-409C-BE32-E72D297353CC}">
              <c16:uniqueId val="{00000001-A83E-4BC0-90B0-1B5DA8DDB9E6}"/>
            </c:ext>
          </c:extLst>
        </c:ser>
        <c:ser>
          <c:idx val="2"/>
          <c:order val="2"/>
          <c:tx>
            <c:strRef>
              <c:f>Sheet2!$D$3:$D$4</c:f>
              <c:strCache>
                <c:ptCount val="1"/>
                <c:pt idx="0">
                  <c:v>Rehabilitate Taxiway</c:v>
                </c:pt>
              </c:strCache>
            </c:strRef>
          </c:tx>
          <c:spPr>
            <a:solidFill>
              <a:schemeClr val="accent5">
                <a:lumMod val="75000"/>
              </a:schemeClr>
            </a:solidFill>
            <a:ln>
              <a:noFill/>
            </a:ln>
            <a:effectLst/>
            <a:scene3d>
              <a:camera prst="orthographicFront"/>
              <a:lightRig rig="threePt" dir="t"/>
            </a:scene3d>
            <a:sp3d>
              <a:bevelT/>
            </a:sp3d>
          </c:spPr>
          <c:invertIfNegative val="0"/>
          <c:dPt>
            <c:idx val="18"/>
            <c:invertIfNegative val="0"/>
            <c:bubble3D val="0"/>
            <c:spPr>
              <a:solidFill>
                <a:schemeClr val="accent5">
                  <a:lumMod val="75000"/>
                </a:schemeClr>
              </a:solidFill>
              <a:ln>
                <a:solidFill>
                  <a:schemeClr val="accent5">
                    <a:lumMod val="75000"/>
                  </a:schemeClr>
                </a:solidFill>
              </a:ln>
              <a:effectLst/>
              <a:scene3d>
                <a:camera prst="orthographicFront"/>
                <a:lightRig rig="threePt" dir="t"/>
              </a:scene3d>
              <a:sp3d>
                <a:bevelT/>
              </a:sp3d>
            </c:spPr>
            <c:extLst>
              <c:ext xmlns:c16="http://schemas.microsoft.com/office/drawing/2014/chart" uri="{C3380CC4-5D6E-409C-BE32-E72D297353CC}">
                <c16:uniqueId val="{00000003-A83E-4BC0-90B0-1B5DA8DDB9E6}"/>
              </c:ext>
            </c:extLst>
          </c:dPt>
          <c:dPt>
            <c:idx val="19"/>
            <c:invertIfNegative val="0"/>
            <c:bubble3D val="0"/>
            <c:extLst>
              <c:ext xmlns:c16="http://schemas.microsoft.com/office/drawing/2014/chart" uri="{C3380CC4-5D6E-409C-BE32-E72D297353CC}">
                <c16:uniqueId val="{00000004-A83E-4BC0-90B0-1B5DA8DDB9E6}"/>
              </c:ext>
            </c:extLst>
          </c:dPt>
          <c:cat>
            <c:strRef>
              <c:f>Sheet2!$A$5:$A$25</c:f>
              <c:strCache>
                <c:ptCount val="20"/>
                <c:pt idx="0">
                  <c:v>2000</c:v>
                </c:pt>
                <c:pt idx="1">
                  <c:v>2001</c:v>
                </c:pt>
                <c:pt idx="2">
                  <c:v>2002</c:v>
                </c:pt>
                <c:pt idx="3">
                  <c:v>2003</c:v>
                </c:pt>
                <c:pt idx="4">
                  <c:v>2004</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strCache>
            </c:strRef>
          </c:cat>
          <c:val>
            <c:numRef>
              <c:f>Sheet2!$D$5:$D$25</c:f>
              <c:numCache>
                <c:formatCode>General</c:formatCode>
                <c:ptCount val="20"/>
                <c:pt idx="0">
                  <c:v>1</c:v>
                </c:pt>
                <c:pt idx="1">
                  <c:v>2</c:v>
                </c:pt>
                <c:pt idx="2">
                  <c:v>1</c:v>
                </c:pt>
                <c:pt idx="3">
                  <c:v>3</c:v>
                </c:pt>
                <c:pt idx="4">
                  <c:v>2</c:v>
                </c:pt>
                <c:pt idx="5">
                  <c:v>4</c:v>
                </c:pt>
                <c:pt idx="6">
                  <c:v>2</c:v>
                </c:pt>
                <c:pt idx="7">
                  <c:v>4</c:v>
                </c:pt>
                <c:pt idx="8">
                  <c:v>2</c:v>
                </c:pt>
                <c:pt idx="9">
                  <c:v>1</c:v>
                </c:pt>
                <c:pt idx="11">
                  <c:v>3</c:v>
                </c:pt>
                <c:pt idx="12">
                  <c:v>3</c:v>
                </c:pt>
                <c:pt idx="13">
                  <c:v>1</c:v>
                </c:pt>
                <c:pt idx="14">
                  <c:v>1</c:v>
                </c:pt>
                <c:pt idx="15">
                  <c:v>3</c:v>
                </c:pt>
                <c:pt idx="16">
                  <c:v>2</c:v>
                </c:pt>
                <c:pt idx="17">
                  <c:v>1</c:v>
                </c:pt>
                <c:pt idx="18">
                  <c:v>1</c:v>
                </c:pt>
                <c:pt idx="19">
                  <c:v>4</c:v>
                </c:pt>
              </c:numCache>
            </c:numRef>
          </c:val>
          <c:extLst>
            <c:ext xmlns:c16="http://schemas.microsoft.com/office/drawing/2014/chart" uri="{C3380CC4-5D6E-409C-BE32-E72D297353CC}">
              <c16:uniqueId val="{00000005-A83E-4BC0-90B0-1B5DA8DDB9E6}"/>
            </c:ext>
          </c:extLst>
        </c:ser>
        <c:dLbls>
          <c:showLegendKey val="0"/>
          <c:showVal val="0"/>
          <c:showCatName val="0"/>
          <c:showSerName val="0"/>
          <c:showPercent val="0"/>
          <c:showBubbleSize val="0"/>
        </c:dLbls>
        <c:gapWidth val="55"/>
        <c:overlap val="100"/>
        <c:axId val="437514256"/>
        <c:axId val="437513600"/>
      </c:barChart>
      <c:catAx>
        <c:axId val="437514256"/>
        <c:scaling>
          <c:orientation val="minMax"/>
        </c:scaling>
        <c:delete val="0"/>
        <c:axPos val="b"/>
        <c:numFmt formatCode="General" sourceLinked="1"/>
        <c:majorTickMark val="none"/>
        <c:minorTickMark val="none"/>
        <c:tickLblPos val="nextTo"/>
        <c:spPr>
          <a:noFill/>
          <a:ln w="25400">
            <a:solidFill>
              <a:schemeClr val="tx1"/>
            </a:solidFill>
          </a:ln>
          <a:effectLst/>
        </c:spPr>
        <c:txPr>
          <a:bodyPr rot="-27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37513600"/>
        <c:crosses val="autoZero"/>
        <c:auto val="1"/>
        <c:lblAlgn val="ctr"/>
        <c:lblOffset val="100"/>
        <c:noMultiLvlLbl val="0"/>
      </c:catAx>
      <c:valAx>
        <c:axId val="437513600"/>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37514256"/>
        <c:crosses val="autoZero"/>
        <c:crossBetween val="between"/>
      </c:valAx>
      <c:spPr>
        <a:noFill/>
        <a:ln>
          <a:noFill/>
        </a:ln>
        <a:effectLst/>
      </c:spPr>
    </c:plotArea>
    <c:legend>
      <c:legendPos val="r"/>
      <c:layout/>
      <c:overlay val="0"/>
      <c:spPr>
        <a:solidFill>
          <a:schemeClr val="bg1">
            <a:lumMod val="95000"/>
          </a:schemeClr>
        </a:solid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bg1">
            <a:lumMod val="85000"/>
          </a:schemeClr>
        </a:gs>
        <a:gs pos="35000">
          <a:schemeClr val="accent3">
            <a:lumMod val="0"/>
            <a:lumOff val="100000"/>
          </a:schemeClr>
        </a:gs>
        <a:gs pos="100000">
          <a:schemeClr val="accent3">
            <a:lumMod val="100000"/>
          </a:schemeClr>
        </a:gs>
      </a:gsLst>
      <a:path path="circle">
        <a:fillToRect l="50000" t="-80000" r="50000" b="180000"/>
      </a:path>
      <a:tileRect/>
    </a:gradFill>
    <a:ln w="9525" cap="flat" cmpd="sng" algn="ctr">
      <a:solidFill>
        <a:srgbClr val="000000"/>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[Apron Metrics - Ohio_Revised.xlsx]Sheet5!PivotTable3</c:name>
    <c:fmtId val="4"/>
  </c:pivotSource>
  <c:chart>
    <c:title>
      <c:tx>
        <c:rich>
          <a:bodyPr rot="0" spcFirstLastPara="1" vertOverflow="ellipsis" vert="horz" wrap="square" anchor="ctr" anchorCtr="1"/>
          <a:lstStyle/>
          <a:p>
            <a:pPr algn="ctr">
              <a:defRPr sz="1800" b="1" i="0" u="none" strike="noStrike" kern="1200" spc="0" baseline="0">
                <a:solidFill>
                  <a:schemeClr val="tx1"/>
                </a:solidFill>
                <a:latin typeface="+mn-lt"/>
                <a:ea typeface="+mn-ea"/>
                <a:cs typeface="+mn-cs"/>
              </a:defRPr>
            </a:pPr>
            <a:r>
              <a:rPr lang="en-US" sz="1800" b="1"/>
              <a:t>OHIO</a:t>
            </a:r>
          </a:p>
          <a:p>
            <a:pPr algn="ctr">
              <a:defRPr sz="1800" b="1"/>
            </a:pPr>
            <a:r>
              <a:rPr lang="en-US" sz="1800" b="1"/>
              <a:t>Apron Projects 2000 - 2020</a:t>
            </a:r>
          </a:p>
        </c:rich>
      </c:tx>
      <c:layout>
        <c:manualLayout>
          <c:xMode val="edge"/>
          <c:yMode val="edge"/>
          <c:x val="0.31778244810755851"/>
          <c:y val="2.5183559973558152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4"/>
        <c:spPr>
          <a:solidFill>
            <a:srgbClr val="00B050"/>
          </a:solidFill>
          <a:ln>
            <a:solidFill>
              <a:srgbClr val="00B050"/>
            </a:solidFill>
          </a:ln>
          <a:effectLst/>
          <a:scene3d>
            <a:camera prst="orthographicFront"/>
            <a:lightRig rig="threePt" dir="t"/>
          </a:scene3d>
          <a:sp3d>
            <a:bevelT/>
          </a:sp3d>
        </c:spPr>
        <c:marker>
          <c:symbol val="none"/>
        </c:marker>
      </c:pivotFmt>
      <c:pivotFmt>
        <c:idx val="5"/>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6"/>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7"/>
        <c:spPr>
          <a:solidFill>
            <a:srgbClr val="00B050"/>
          </a:solidFill>
          <a:ln>
            <a:solidFill>
              <a:srgbClr val="00B050"/>
            </a:solidFill>
          </a:ln>
          <a:effectLst/>
          <a:scene3d>
            <a:camera prst="orthographicFront"/>
            <a:lightRig rig="threePt" dir="t"/>
          </a:scene3d>
          <a:sp3d>
            <a:bevelT/>
          </a:sp3d>
        </c:spPr>
        <c:marker>
          <c:symbol val="none"/>
        </c:marker>
      </c:pivotFmt>
      <c:pivotFmt>
        <c:idx val="8"/>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9"/>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10"/>
        <c:spPr>
          <a:solidFill>
            <a:srgbClr val="00B050"/>
          </a:solidFill>
          <a:ln>
            <a:solidFill>
              <a:srgbClr val="00B050"/>
            </a:solidFill>
          </a:ln>
          <a:effectLst/>
          <a:scene3d>
            <a:camera prst="orthographicFront"/>
            <a:lightRig rig="threePt" dir="t"/>
          </a:scene3d>
          <a:sp3d>
            <a:bevelT/>
          </a:sp3d>
        </c:spPr>
        <c:marker>
          <c:symbol val="none"/>
        </c:marker>
      </c:pivotFmt>
      <c:pivotFmt>
        <c:idx val="11"/>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12"/>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13"/>
        <c:spPr>
          <a:solidFill>
            <a:srgbClr val="00B050"/>
          </a:solidFill>
          <a:ln>
            <a:solidFill>
              <a:srgbClr val="00B050"/>
            </a:solidFill>
          </a:ln>
          <a:effectLst/>
          <a:scene3d>
            <a:camera prst="orthographicFront"/>
            <a:lightRig rig="threePt" dir="t"/>
          </a:scene3d>
          <a:sp3d>
            <a:bevelT/>
          </a:sp3d>
        </c:spPr>
        <c:marker>
          <c:symbol val="none"/>
        </c:marker>
      </c:pivotFmt>
      <c:pivotFmt>
        <c:idx val="14"/>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s>
    <c:plotArea>
      <c:layout/>
      <c:barChart>
        <c:barDir val="col"/>
        <c:grouping val="stacked"/>
        <c:varyColors val="0"/>
        <c:ser>
          <c:idx val="0"/>
          <c:order val="0"/>
          <c:tx>
            <c:strRef>
              <c:f>Sheet5!$B$3:$B$4</c:f>
              <c:strCache>
                <c:ptCount val="1"/>
                <c:pt idx="0">
                  <c:v>Construct Apron</c:v>
                </c:pt>
              </c:strCache>
            </c:strRef>
          </c:tx>
          <c:spPr>
            <a:solidFill>
              <a:schemeClr val="accent2">
                <a:lumMod val="75000"/>
              </a:schemeClr>
            </a:solidFill>
            <a:ln>
              <a:solidFill>
                <a:schemeClr val="accent2">
                  <a:lumMod val="75000"/>
                </a:schemeClr>
              </a:solidFill>
            </a:ln>
            <a:effectLst/>
            <a:scene3d>
              <a:camera prst="orthographicFront"/>
              <a:lightRig rig="threePt" dir="t"/>
            </a:scene3d>
            <a:sp3d>
              <a:bevelT/>
            </a:sp3d>
          </c:spPr>
          <c:invertIfNegative val="0"/>
          <c:cat>
            <c:strRef>
              <c:f>Sheet5!$A$5:$A$24</c:f>
              <c:strCache>
                <c:ptCount val="19"/>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2014</c:v>
                </c:pt>
                <c:pt idx="13">
                  <c:v>2015</c:v>
                </c:pt>
                <c:pt idx="14">
                  <c:v>2016</c:v>
                </c:pt>
                <c:pt idx="15">
                  <c:v>2017</c:v>
                </c:pt>
                <c:pt idx="16">
                  <c:v>2018</c:v>
                </c:pt>
                <c:pt idx="17">
                  <c:v>2019</c:v>
                </c:pt>
                <c:pt idx="18">
                  <c:v>2020</c:v>
                </c:pt>
              </c:strCache>
            </c:strRef>
          </c:cat>
          <c:val>
            <c:numRef>
              <c:f>Sheet5!$B$5:$B$24</c:f>
              <c:numCache>
                <c:formatCode>General</c:formatCode>
                <c:ptCount val="19"/>
                <c:pt idx="1">
                  <c:v>1</c:v>
                </c:pt>
                <c:pt idx="2">
                  <c:v>1</c:v>
                </c:pt>
                <c:pt idx="3">
                  <c:v>1</c:v>
                </c:pt>
                <c:pt idx="4">
                  <c:v>2</c:v>
                </c:pt>
                <c:pt idx="8">
                  <c:v>1</c:v>
                </c:pt>
                <c:pt idx="9">
                  <c:v>1</c:v>
                </c:pt>
                <c:pt idx="11">
                  <c:v>1</c:v>
                </c:pt>
                <c:pt idx="15">
                  <c:v>1</c:v>
                </c:pt>
                <c:pt idx="16">
                  <c:v>1</c:v>
                </c:pt>
                <c:pt idx="18">
                  <c:v>1</c:v>
                </c:pt>
              </c:numCache>
            </c:numRef>
          </c:val>
          <c:extLst>
            <c:ext xmlns:c16="http://schemas.microsoft.com/office/drawing/2014/chart" uri="{C3380CC4-5D6E-409C-BE32-E72D297353CC}">
              <c16:uniqueId val="{00000000-9C04-4F6C-9C2D-89762E088B40}"/>
            </c:ext>
          </c:extLst>
        </c:ser>
        <c:ser>
          <c:idx val="1"/>
          <c:order val="1"/>
          <c:tx>
            <c:strRef>
              <c:f>Sheet5!$C$3:$C$4</c:f>
              <c:strCache>
                <c:ptCount val="1"/>
                <c:pt idx="0">
                  <c:v>Reconstruct Apron</c:v>
                </c:pt>
              </c:strCache>
            </c:strRef>
          </c:tx>
          <c:spPr>
            <a:solidFill>
              <a:srgbClr val="00B050"/>
            </a:solidFill>
            <a:ln>
              <a:solidFill>
                <a:srgbClr val="00B050"/>
              </a:solidFill>
            </a:ln>
            <a:effectLst/>
            <a:scene3d>
              <a:camera prst="orthographicFront"/>
              <a:lightRig rig="threePt" dir="t"/>
            </a:scene3d>
            <a:sp3d>
              <a:bevelT/>
            </a:sp3d>
          </c:spPr>
          <c:invertIfNegative val="0"/>
          <c:cat>
            <c:strRef>
              <c:f>Sheet5!$A$5:$A$24</c:f>
              <c:strCache>
                <c:ptCount val="19"/>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2014</c:v>
                </c:pt>
                <c:pt idx="13">
                  <c:v>2015</c:v>
                </c:pt>
                <c:pt idx="14">
                  <c:v>2016</c:v>
                </c:pt>
                <c:pt idx="15">
                  <c:v>2017</c:v>
                </c:pt>
                <c:pt idx="16">
                  <c:v>2018</c:v>
                </c:pt>
                <c:pt idx="17">
                  <c:v>2019</c:v>
                </c:pt>
                <c:pt idx="18">
                  <c:v>2020</c:v>
                </c:pt>
              </c:strCache>
            </c:strRef>
          </c:cat>
          <c:val>
            <c:numRef>
              <c:f>Sheet5!$C$5:$C$24</c:f>
              <c:numCache>
                <c:formatCode>General</c:formatCode>
                <c:ptCount val="19"/>
                <c:pt idx="15">
                  <c:v>1</c:v>
                </c:pt>
                <c:pt idx="17">
                  <c:v>2</c:v>
                </c:pt>
                <c:pt idx="18">
                  <c:v>3</c:v>
                </c:pt>
              </c:numCache>
            </c:numRef>
          </c:val>
          <c:extLst>
            <c:ext xmlns:c16="http://schemas.microsoft.com/office/drawing/2014/chart" uri="{C3380CC4-5D6E-409C-BE32-E72D297353CC}">
              <c16:uniqueId val="{00000001-9C04-4F6C-9C2D-89762E088B40}"/>
            </c:ext>
          </c:extLst>
        </c:ser>
        <c:ser>
          <c:idx val="2"/>
          <c:order val="2"/>
          <c:tx>
            <c:strRef>
              <c:f>Sheet5!$D$3:$D$4</c:f>
              <c:strCache>
                <c:ptCount val="1"/>
                <c:pt idx="0">
                  <c:v>Rehabilitate Apron</c:v>
                </c:pt>
              </c:strCache>
            </c:strRef>
          </c:tx>
          <c:spPr>
            <a:solidFill>
              <a:schemeClr val="accent5">
                <a:lumMod val="75000"/>
              </a:schemeClr>
            </a:solidFill>
            <a:ln>
              <a:solidFill>
                <a:schemeClr val="accent5">
                  <a:lumMod val="75000"/>
                </a:schemeClr>
              </a:solidFill>
            </a:ln>
            <a:effectLst/>
            <a:scene3d>
              <a:camera prst="orthographicFront"/>
              <a:lightRig rig="threePt" dir="t"/>
            </a:scene3d>
            <a:sp3d>
              <a:bevelT/>
            </a:sp3d>
          </c:spPr>
          <c:invertIfNegative val="0"/>
          <c:cat>
            <c:strRef>
              <c:f>Sheet5!$A$5:$A$24</c:f>
              <c:strCache>
                <c:ptCount val="19"/>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2014</c:v>
                </c:pt>
                <c:pt idx="13">
                  <c:v>2015</c:v>
                </c:pt>
                <c:pt idx="14">
                  <c:v>2016</c:v>
                </c:pt>
                <c:pt idx="15">
                  <c:v>2017</c:v>
                </c:pt>
                <c:pt idx="16">
                  <c:v>2018</c:v>
                </c:pt>
                <c:pt idx="17">
                  <c:v>2019</c:v>
                </c:pt>
                <c:pt idx="18">
                  <c:v>2020</c:v>
                </c:pt>
              </c:strCache>
            </c:strRef>
          </c:cat>
          <c:val>
            <c:numRef>
              <c:f>Sheet5!$D$5:$D$24</c:f>
              <c:numCache>
                <c:formatCode>General</c:formatCode>
                <c:ptCount val="19"/>
                <c:pt idx="0">
                  <c:v>1</c:v>
                </c:pt>
                <c:pt idx="2">
                  <c:v>3</c:v>
                </c:pt>
                <c:pt idx="3">
                  <c:v>3</c:v>
                </c:pt>
                <c:pt idx="4">
                  <c:v>3</c:v>
                </c:pt>
                <c:pt idx="5">
                  <c:v>1</c:v>
                </c:pt>
                <c:pt idx="6">
                  <c:v>3</c:v>
                </c:pt>
                <c:pt idx="7">
                  <c:v>2</c:v>
                </c:pt>
                <c:pt idx="9">
                  <c:v>2</c:v>
                </c:pt>
                <c:pt idx="10">
                  <c:v>3</c:v>
                </c:pt>
                <c:pt idx="11">
                  <c:v>3</c:v>
                </c:pt>
                <c:pt idx="12">
                  <c:v>4</c:v>
                </c:pt>
                <c:pt idx="13">
                  <c:v>2</c:v>
                </c:pt>
                <c:pt idx="14">
                  <c:v>1</c:v>
                </c:pt>
                <c:pt idx="15">
                  <c:v>1</c:v>
                </c:pt>
                <c:pt idx="16">
                  <c:v>1</c:v>
                </c:pt>
                <c:pt idx="17">
                  <c:v>3</c:v>
                </c:pt>
                <c:pt idx="18">
                  <c:v>1</c:v>
                </c:pt>
              </c:numCache>
            </c:numRef>
          </c:val>
          <c:extLst>
            <c:ext xmlns:c16="http://schemas.microsoft.com/office/drawing/2014/chart" uri="{C3380CC4-5D6E-409C-BE32-E72D297353CC}">
              <c16:uniqueId val="{00000002-9C04-4F6C-9C2D-89762E088B40}"/>
            </c:ext>
          </c:extLst>
        </c:ser>
        <c:dLbls>
          <c:showLegendKey val="0"/>
          <c:showVal val="0"/>
          <c:showCatName val="0"/>
          <c:showSerName val="0"/>
          <c:showPercent val="0"/>
          <c:showBubbleSize val="0"/>
        </c:dLbls>
        <c:gapWidth val="55"/>
        <c:overlap val="100"/>
        <c:axId val="386448608"/>
        <c:axId val="386450576"/>
      </c:barChart>
      <c:catAx>
        <c:axId val="386448608"/>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270000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crossAx val="386450576"/>
        <c:crosses val="autoZero"/>
        <c:auto val="1"/>
        <c:lblAlgn val="ctr"/>
        <c:lblOffset val="100"/>
        <c:noMultiLvlLbl val="0"/>
      </c:catAx>
      <c:valAx>
        <c:axId val="386450576"/>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86448608"/>
        <c:crosses val="autoZero"/>
        <c:crossBetween val="between"/>
      </c:valAx>
      <c:spPr>
        <a:noFill/>
        <a:ln>
          <a:noFill/>
        </a:ln>
        <a:effectLst/>
      </c:spPr>
    </c:plotArea>
    <c:legend>
      <c:legendPos val="r"/>
      <c:layout/>
      <c:overlay val="0"/>
      <c:spPr>
        <a:solidFill>
          <a:schemeClr val="bg1">
            <a:lumMod val="95000"/>
          </a:schemeClr>
        </a:solid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bg1">
            <a:lumMod val="85000"/>
          </a:schemeClr>
        </a:gs>
        <a:gs pos="35000">
          <a:schemeClr val="accent3">
            <a:lumMod val="0"/>
            <a:lumOff val="100000"/>
          </a:schemeClr>
        </a:gs>
        <a:gs pos="100000">
          <a:schemeClr val="accent3">
            <a:lumMod val="100000"/>
          </a:schemeClr>
        </a:gs>
      </a:gsLst>
      <a:path path="circle">
        <a:fillToRect l="50000" t="-80000" r="50000" b="180000"/>
      </a:path>
      <a:tileRect/>
    </a:gradFill>
    <a:ln w="9525" cap="flat" cmpd="sng" algn="ctr">
      <a:solidFill>
        <a:srgbClr val="000000"/>
      </a:solidFill>
      <a:round/>
    </a:ln>
    <a:effectLst/>
  </c:spPr>
  <c:txPr>
    <a:bodyPr/>
    <a:lstStyle/>
    <a:p>
      <a:pPr>
        <a:defRPr>
          <a:solidFill>
            <a:schemeClr val="tx1"/>
          </a:solidFill>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[Runway Metrics - Michigan_Revised.xlsx]Sheet3!PivotTable1</c:name>
    <c:fmtId val="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solidFill>
                  <a:sysClr val="windowText" lastClr="000000"/>
                </a:solidFill>
              </a:rPr>
              <a:t>MICHIGAN</a:t>
            </a:r>
          </a:p>
          <a:p>
            <a:pPr>
              <a:defRPr/>
            </a:pPr>
            <a:r>
              <a:rPr lang="en-US" sz="1800" b="1">
                <a:solidFill>
                  <a:sysClr val="windowText" lastClr="000000"/>
                </a:solidFill>
              </a:rPr>
              <a:t>Runway</a:t>
            </a:r>
            <a:r>
              <a:rPr lang="en-US" sz="1800" b="1" baseline="0">
                <a:solidFill>
                  <a:sysClr val="windowText" lastClr="000000"/>
                </a:solidFill>
              </a:rPr>
              <a:t> Projects 2000 - 2020</a:t>
            </a:r>
            <a:endParaRPr lang="en-US" sz="1800" b="1">
              <a:solidFill>
                <a:sysClr val="windowText" lastClr="000000"/>
              </a:solidFill>
            </a:endParaRPr>
          </a:p>
        </c:rich>
      </c:tx>
      <c:layout>
        <c:manualLayout>
          <c:xMode val="edge"/>
          <c:yMode val="edge"/>
          <c:x val="0.30466198121287097"/>
          <c:y val="2.77357854862431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4"/>
        <c:spPr>
          <a:solidFill>
            <a:srgbClr val="00B050"/>
          </a:solidFill>
          <a:ln>
            <a:solidFill>
              <a:srgbClr val="00B050"/>
            </a:solidFill>
          </a:ln>
          <a:effectLst/>
          <a:scene3d>
            <a:camera prst="orthographicFront"/>
            <a:lightRig rig="threePt" dir="t"/>
          </a:scene3d>
          <a:sp3d>
            <a:bevelT/>
          </a:sp3d>
        </c:spPr>
        <c:marker>
          <c:symbol val="none"/>
        </c:marker>
      </c:pivotFmt>
      <c:pivotFmt>
        <c:idx val="5"/>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6"/>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7"/>
        <c:spPr>
          <a:solidFill>
            <a:srgbClr val="00B050"/>
          </a:solidFill>
          <a:ln>
            <a:solidFill>
              <a:srgbClr val="00B050"/>
            </a:solidFill>
          </a:ln>
          <a:effectLst/>
          <a:scene3d>
            <a:camera prst="orthographicFront"/>
            <a:lightRig rig="threePt" dir="t"/>
          </a:scene3d>
          <a:sp3d>
            <a:bevelT/>
          </a:sp3d>
        </c:spPr>
        <c:marker>
          <c:symbol val="none"/>
        </c:marker>
      </c:pivotFmt>
      <c:pivotFmt>
        <c:idx val="8"/>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9"/>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10"/>
        <c:spPr>
          <a:solidFill>
            <a:srgbClr val="00B050"/>
          </a:solidFill>
          <a:ln>
            <a:solidFill>
              <a:srgbClr val="00B050"/>
            </a:solidFill>
          </a:ln>
          <a:effectLst/>
          <a:scene3d>
            <a:camera prst="orthographicFront"/>
            <a:lightRig rig="threePt" dir="t"/>
          </a:scene3d>
          <a:sp3d>
            <a:bevelT/>
          </a:sp3d>
        </c:spPr>
        <c:marker>
          <c:symbol val="none"/>
        </c:marker>
      </c:pivotFmt>
      <c:pivotFmt>
        <c:idx val="11"/>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s>
    <c:plotArea>
      <c:layout>
        <c:manualLayout>
          <c:layoutTarget val="inner"/>
          <c:xMode val="edge"/>
          <c:yMode val="edge"/>
          <c:x val="4.5949654020520161E-2"/>
          <c:y val="0.24366124990019034"/>
          <c:w val="0.68461190866972754"/>
          <c:h val="0.57098874662257015"/>
        </c:manualLayout>
      </c:layout>
      <c:barChart>
        <c:barDir val="col"/>
        <c:grouping val="stacked"/>
        <c:varyColors val="0"/>
        <c:ser>
          <c:idx val="0"/>
          <c:order val="0"/>
          <c:tx>
            <c:strRef>
              <c:f>Sheet3!$B$3:$B$4</c:f>
              <c:strCache>
                <c:ptCount val="1"/>
                <c:pt idx="0">
                  <c:v>Construct Runway</c:v>
                </c:pt>
              </c:strCache>
            </c:strRef>
          </c:tx>
          <c:spPr>
            <a:solidFill>
              <a:schemeClr val="accent2">
                <a:lumMod val="75000"/>
              </a:schemeClr>
            </a:solidFill>
            <a:ln>
              <a:solidFill>
                <a:schemeClr val="accent2">
                  <a:lumMod val="75000"/>
                </a:schemeClr>
              </a:solidFill>
            </a:ln>
            <a:effectLst/>
            <a:scene3d>
              <a:camera prst="orthographicFront"/>
              <a:lightRig rig="threePt" dir="t"/>
            </a:scene3d>
            <a:sp3d>
              <a:bevelT/>
            </a:sp3d>
          </c:spPr>
          <c:invertIfNegative val="0"/>
          <c:cat>
            <c:strRef>
              <c:f>Sheet3!$A$5:$A$17</c:f>
              <c:strCache>
                <c:ptCount val="12"/>
                <c:pt idx="0">
                  <c:v>2000</c:v>
                </c:pt>
                <c:pt idx="1">
                  <c:v>2001</c:v>
                </c:pt>
                <c:pt idx="2">
                  <c:v>2007</c:v>
                </c:pt>
                <c:pt idx="3">
                  <c:v>2009</c:v>
                </c:pt>
                <c:pt idx="4">
                  <c:v>2012</c:v>
                </c:pt>
                <c:pt idx="5">
                  <c:v>2014</c:v>
                </c:pt>
                <c:pt idx="6">
                  <c:v>2015</c:v>
                </c:pt>
                <c:pt idx="7">
                  <c:v>2016</c:v>
                </c:pt>
                <c:pt idx="8">
                  <c:v>2017</c:v>
                </c:pt>
                <c:pt idx="9">
                  <c:v>2018</c:v>
                </c:pt>
                <c:pt idx="10">
                  <c:v>2019</c:v>
                </c:pt>
                <c:pt idx="11">
                  <c:v>2020</c:v>
                </c:pt>
              </c:strCache>
            </c:strRef>
          </c:cat>
          <c:val>
            <c:numRef>
              <c:f>Sheet3!$B$5:$B$17</c:f>
              <c:numCache>
                <c:formatCode>General</c:formatCode>
                <c:ptCount val="12"/>
                <c:pt idx="6">
                  <c:v>1</c:v>
                </c:pt>
              </c:numCache>
            </c:numRef>
          </c:val>
          <c:extLst>
            <c:ext xmlns:c16="http://schemas.microsoft.com/office/drawing/2014/chart" uri="{C3380CC4-5D6E-409C-BE32-E72D297353CC}">
              <c16:uniqueId val="{00000000-44DC-4A6A-BBD0-108C60D2B6DB}"/>
            </c:ext>
          </c:extLst>
        </c:ser>
        <c:ser>
          <c:idx val="1"/>
          <c:order val="1"/>
          <c:tx>
            <c:strRef>
              <c:f>Sheet3!$C$3:$C$4</c:f>
              <c:strCache>
                <c:ptCount val="1"/>
                <c:pt idx="0">
                  <c:v>Reconstruct Runway</c:v>
                </c:pt>
              </c:strCache>
            </c:strRef>
          </c:tx>
          <c:spPr>
            <a:solidFill>
              <a:srgbClr val="00B050"/>
            </a:solidFill>
            <a:ln>
              <a:solidFill>
                <a:srgbClr val="00B050"/>
              </a:solidFill>
            </a:ln>
            <a:effectLst/>
            <a:scene3d>
              <a:camera prst="orthographicFront"/>
              <a:lightRig rig="threePt" dir="t"/>
            </a:scene3d>
            <a:sp3d>
              <a:bevelT/>
            </a:sp3d>
          </c:spPr>
          <c:invertIfNegative val="0"/>
          <c:cat>
            <c:strRef>
              <c:f>Sheet3!$A$5:$A$17</c:f>
              <c:strCache>
                <c:ptCount val="12"/>
                <c:pt idx="0">
                  <c:v>2000</c:v>
                </c:pt>
                <c:pt idx="1">
                  <c:v>2001</c:v>
                </c:pt>
                <c:pt idx="2">
                  <c:v>2007</c:v>
                </c:pt>
                <c:pt idx="3">
                  <c:v>2009</c:v>
                </c:pt>
                <c:pt idx="4">
                  <c:v>2012</c:v>
                </c:pt>
                <c:pt idx="5">
                  <c:v>2014</c:v>
                </c:pt>
                <c:pt idx="6">
                  <c:v>2015</c:v>
                </c:pt>
                <c:pt idx="7">
                  <c:v>2016</c:v>
                </c:pt>
                <c:pt idx="8">
                  <c:v>2017</c:v>
                </c:pt>
                <c:pt idx="9">
                  <c:v>2018</c:v>
                </c:pt>
                <c:pt idx="10">
                  <c:v>2019</c:v>
                </c:pt>
                <c:pt idx="11">
                  <c:v>2020</c:v>
                </c:pt>
              </c:strCache>
            </c:strRef>
          </c:cat>
          <c:val>
            <c:numRef>
              <c:f>Sheet3!$C$5:$C$17</c:f>
              <c:numCache>
                <c:formatCode>General</c:formatCode>
                <c:ptCount val="12"/>
                <c:pt idx="6">
                  <c:v>1</c:v>
                </c:pt>
                <c:pt idx="10">
                  <c:v>1</c:v>
                </c:pt>
              </c:numCache>
            </c:numRef>
          </c:val>
          <c:extLst>
            <c:ext xmlns:c16="http://schemas.microsoft.com/office/drawing/2014/chart" uri="{C3380CC4-5D6E-409C-BE32-E72D297353CC}">
              <c16:uniqueId val="{00000001-44DC-4A6A-BBD0-108C60D2B6DB}"/>
            </c:ext>
          </c:extLst>
        </c:ser>
        <c:ser>
          <c:idx val="2"/>
          <c:order val="2"/>
          <c:tx>
            <c:strRef>
              <c:f>Sheet3!$D$3:$D$4</c:f>
              <c:strCache>
                <c:ptCount val="1"/>
                <c:pt idx="0">
                  <c:v>Rehabilitate Runway</c:v>
                </c:pt>
              </c:strCache>
            </c:strRef>
          </c:tx>
          <c:spPr>
            <a:solidFill>
              <a:schemeClr val="accent5">
                <a:lumMod val="75000"/>
              </a:schemeClr>
            </a:solidFill>
            <a:ln>
              <a:solidFill>
                <a:schemeClr val="accent5">
                  <a:lumMod val="75000"/>
                </a:schemeClr>
              </a:solidFill>
            </a:ln>
            <a:effectLst/>
            <a:scene3d>
              <a:camera prst="orthographicFront"/>
              <a:lightRig rig="threePt" dir="t"/>
            </a:scene3d>
            <a:sp3d>
              <a:bevelT/>
            </a:sp3d>
          </c:spPr>
          <c:invertIfNegative val="0"/>
          <c:cat>
            <c:strRef>
              <c:f>Sheet3!$A$5:$A$17</c:f>
              <c:strCache>
                <c:ptCount val="12"/>
                <c:pt idx="0">
                  <c:v>2000</c:v>
                </c:pt>
                <c:pt idx="1">
                  <c:v>2001</c:v>
                </c:pt>
                <c:pt idx="2">
                  <c:v>2007</c:v>
                </c:pt>
                <c:pt idx="3">
                  <c:v>2009</c:v>
                </c:pt>
                <c:pt idx="4">
                  <c:v>2012</c:v>
                </c:pt>
                <c:pt idx="5">
                  <c:v>2014</c:v>
                </c:pt>
                <c:pt idx="6">
                  <c:v>2015</c:v>
                </c:pt>
                <c:pt idx="7">
                  <c:v>2016</c:v>
                </c:pt>
                <c:pt idx="8">
                  <c:v>2017</c:v>
                </c:pt>
                <c:pt idx="9">
                  <c:v>2018</c:v>
                </c:pt>
                <c:pt idx="10">
                  <c:v>2019</c:v>
                </c:pt>
                <c:pt idx="11">
                  <c:v>2020</c:v>
                </c:pt>
              </c:strCache>
            </c:strRef>
          </c:cat>
          <c:val>
            <c:numRef>
              <c:f>Sheet3!$D$5:$D$17</c:f>
              <c:numCache>
                <c:formatCode>General</c:formatCode>
                <c:ptCount val="12"/>
                <c:pt idx="0">
                  <c:v>2</c:v>
                </c:pt>
                <c:pt idx="1">
                  <c:v>1</c:v>
                </c:pt>
                <c:pt idx="2">
                  <c:v>1</c:v>
                </c:pt>
                <c:pt idx="3">
                  <c:v>1</c:v>
                </c:pt>
                <c:pt idx="4">
                  <c:v>1</c:v>
                </c:pt>
                <c:pt idx="5">
                  <c:v>2</c:v>
                </c:pt>
                <c:pt idx="6">
                  <c:v>2</c:v>
                </c:pt>
                <c:pt idx="7">
                  <c:v>1</c:v>
                </c:pt>
                <c:pt idx="8">
                  <c:v>7</c:v>
                </c:pt>
                <c:pt idx="9">
                  <c:v>5</c:v>
                </c:pt>
                <c:pt idx="10">
                  <c:v>4</c:v>
                </c:pt>
                <c:pt idx="11">
                  <c:v>7</c:v>
                </c:pt>
              </c:numCache>
            </c:numRef>
          </c:val>
          <c:extLst>
            <c:ext xmlns:c16="http://schemas.microsoft.com/office/drawing/2014/chart" uri="{C3380CC4-5D6E-409C-BE32-E72D297353CC}">
              <c16:uniqueId val="{00000002-44DC-4A6A-BBD0-108C60D2B6DB}"/>
            </c:ext>
          </c:extLst>
        </c:ser>
        <c:dLbls>
          <c:showLegendKey val="0"/>
          <c:showVal val="0"/>
          <c:showCatName val="0"/>
          <c:showSerName val="0"/>
          <c:showPercent val="0"/>
          <c:showBubbleSize val="0"/>
        </c:dLbls>
        <c:gapWidth val="55"/>
        <c:overlap val="100"/>
        <c:axId val="658140392"/>
        <c:axId val="658140720"/>
      </c:barChart>
      <c:catAx>
        <c:axId val="658140392"/>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27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en-US"/>
          </a:p>
        </c:txPr>
        <c:crossAx val="658140720"/>
        <c:crosses val="autoZero"/>
        <c:auto val="1"/>
        <c:lblAlgn val="ctr"/>
        <c:lblOffset val="100"/>
        <c:noMultiLvlLbl val="0"/>
      </c:catAx>
      <c:valAx>
        <c:axId val="658140720"/>
        <c:scaling>
          <c:orientation val="minMax"/>
        </c:scaling>
        <c:delete val="0"/>
        <c:axPos val="l"/>
        <c:majorGridlines>
          <c:spPr>
            <a:ln w="9525" cap="flat" cmpd="sng" algn="ctr">
              <a:solidFill>
                <a:sysClr val="windowText" lastClr="00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658140392"/>
        <c:crosses val="autoZero"/>
        <c:crossBetween val="between"/>
      </c:valAx>
      <c:spPr>
        <a:noFill/>
        <a:ln>
          <a:noFill/>
        </a:ln>
        <a:effectLst/>
      </c:spPr>
    </c:plotArea>
    <c:legend>
      <c:legendPos val="r"/>
      <c:layout/>
      <c:overlay val="0"/>
      <c:spPr>
        <a:solidFill>
          <a:schemeClr val="bg1">
            <a:lumMod val="95000"/>
          </a:schemeClr>
        </a:solid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bg1">
            <a:lumMod val="85000"/>
          </a:schemeClr>
        </a:gs>
        <a:gs pos="35000">
          <a:schemeClr val="accent3">
            <a:lumMod val="0"/>
            <a:lumOff val="100000"/>
          </a:schemeClr>
        </a:gs>
        <a:gs pos="100000">
          <a:schemeClr val="accent3">
            <a:lumMod val="100000"/>
          </a:schemeClr>
        </a:gs>
      </a:gsLst>
      <a:path path="circle">
        <a:fillToRect l="50000" t="-80000" r="50000" b="180000"/>
      </a:path>
      <a:tileRect/>
    </a:gradFill>
    <a:ln w="9525" cap="flat" cmpd="sng" algn="ctr">
      <a:solidFill>
        <a:srgbClr val="000000"/>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[Taxiway Metrics - Michigan_Revised.xlsx]Sheet2!PivotTable1</c:name>
    <c:fmtId val="4"/>
  </c:pivotSource>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baseline="0">
                <a:solidFill>
                  <a:sysClr val="windowText" lastClr="000000"/>
                </a:solidFill>
              </a:rPr>
              <a:t>MICHIGAN</a:t>
            </a:r>
          </a:p>
          <a:p>
            <a:pPr>
              <a:defRPr sz="1800"/>
            </a:pPr>
            <a:r>
              <a:rPr lang="en-US" sz="1800" b="1" baseline="0">
                <a:solidFill>
                  <a:sysClr val="windowText" lastClr="000000"/>
                </a:solidFill>
              </a:rPr>
              <a:t>Taxiway Projects 2000 - 2020</a:t>
            </a:r>
            <a:endParaRPr lang="en-US" sz="1800" b="1">
              <a:solidFill>
                <a:sysClr val="windowText" lastClr="000000"/>
              </a:solidFill>
            </a:endParaRPr>
          </a:p>
        </c:rich>
      </c:tx>
      <c:layout>
        <c:manualLayout>
          <c:xMode val="edge"/>
          <c:yMode val="edge"/>
          <c:x val="0.30513839905662044"/>
          <c:y val="2.580502619669170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4"/>
        <c:spPr>
          <a:solidFill>
            <a:srgbClr val="00B050"/>
          </a:solidFill>
          <a:ln>
            <a:solidFill>
              <a:srgbClr val="00B050"/>
            </a:solidFill>
          </a:ln>
          <a:effectLst/>
          <a:scene3d>
            <a:camera prst="orthographicFront"/>
            <a:lightRig rig="threePt" dir="t"/>
          </a:scene3d>
          <a:sp3d>
            <a:bevelT/>
          </a:sp3d>
        </c:spPr>
        <c:marker>
          <c:symbol val="none"/>
        </c:marker>
      </c:pivotFmt>
      <c:pivotFmt>
        <c:idx val="5"/>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6"/>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7"/>
        <c:spPr>
          <a:solidFill>
            <a:srgbClr val="00B050"/>
          </a:solidFill>
          <a:ln w="9525">
            <a:solidFill>
              <a:srgbClr val="00B050"/>
            </a:solidFill>
          </a:ln>
          <a:effectLst/>
          <a:scene3d>
            <a:camera prst="orthographicFront"/>
            <a:lightRig rig="threePt" dir="t"/>
          </a:scene3d>
          <a:sp3d>
            <a:bevelT/>
          </a:sp3d>
        </c:spPr>
        <c:marker>
          <c:symbol val="none"/>
        </c:marker>
      </c:pivotFmt>
      <c:pivotFmt>
        <c:idx val="8"/>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9"/>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10"/>
        <c:spPr>
          <a:solidFill>
            <a:srgbClr val="00B050"/>
          </a:solidFill>
          <a:ln w="9525">
            <a:solidFill>
              <a:srgbClr val="00B050"/>
            </a:solidFill>
          </a:ln>
          <a:effectLst/>
          <a:scene3d>
            <a:camera prst="orthographicFront"/>
            <a:lightRig rig="threePt" dir="t"/>
          </a:scene3d>
          <a:sp3d>
            <a:bevelT/>
          </a:sp3d>
        </c:spPr>
        <c:marker>
          <c:symbol val="none"/>
        </c:marker>
      </c:pivotFmt>
      <c:pivotFmt>
        <c:idx val="11"/>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12"/>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13"/>
        <c:spPr>
          <a:solidFill>
            <a:srgbClr val="00B050"/>
          </a:solidFill>
          <a:ln w="9525">
            <a:solidFill>
              <a:srgbClr val="00B050"/>
            </a:solidFill>
          </a:ln>
          <a:effectLst/>
          <a:scene3d>
            <a:camera prst="orthographicFront"/>
            <a:lightRig rig="threePt" dir="t"/>
          </a:scene3d>
          <a:sp3d>
            <a:bevelT/>
          </a:sp3d>
        </c:spPr>
        <c:marker>
          <c:symbol val="none"/>
        </c:marker>
      </c:pivotFmt>
      <c:pivotFmt>
        <c:idx val="14"/>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s>
    <c:plotArea>
      <c:layout/>
      <c:barChart>
        <c:barDir val="col"/>
        <c:grouping val="stacked"/>
        <c:varyColors val="0"/>
        <c:ser>
          <c:idx val="0"/>
          <c:order val="0"/>
          <c:tx>
            <c:strRef>
              <c:f>Sheet2!$B$3:$B$4</c:f>
              <c:strCache>
                <c:ptCount val="1"/>
                <c:pt idx="0">
                  <c:v>Construct Taxiway</c:v>
                </c:pt>
              </c:strCache>
            </c:strRef>
          </c:tx>
          <c:spPr>
            <a:solidFill>
              <a:schemeClr val="accent2">
                <a:lumMod val="75000"/>
              </a:schemeClr>
            </a:solidFill>
            <a:ln>
              <a:solidFill>
                <a:schemeClr val="accent2">
                  <a:lumMod val="75000"/>
                </a:schemeClr>
              </a:solidFill>
            </a:ln>
            <a:effectLst/>
            <a:scene3d>
              <a:camera prst="orthographicFront"/>
              <a:lightRig rig="threePt" dir="t"/>
            </a:scene3d>
            <a:sp3d>
              <a:bevelT/>
            </a:sp3d>
          </c:spPr>
          <c:invertIfNegative val="0"/>
          <c:cat>
            <c:strRef>
              <c:f>Sheet2!$A$5:$A$25</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2012</c:v>
                </c:pt>
                <c:pt idx="12">
                  <c:v>2013</c:v>
                </c:pt>
                <c:pt idx="13">
                  <c:v>2014</c:v>
                </c:pt>
                <c:pt idx="14">
                  <c:v>2015</c:v>
                </c:pt>
                <c:pt idx="15">
                  <c:v>2016</c:v>
                </c:pt>
                <c:pt idx="16">
                  <c:v>2017</c:v>
                </c:pt>
                <c:pt idx="17">
                  <c:v>2018</c:v>
                </c:pt>
                <c:pt idx="18">
                  <c:v>2019</c:v>
                </c:pt>
                <c:pt idx="19">
                  <c:v>2020</c:v>
                </c:pt>
              </c:strCache>
            </c:strRef>
          </c:cat>
          <c:val>
            <c:numRef>
              <c:f>Sheet2!$B$5:$B$25</c:f>
              <c:numCache>
                <c:formatCode>General</c:formatCode>
                <c:ptCount val="20"/>
                <c:pt idx="0">
                  <c:v>1</c:v>
                </c:pt>
                <c:pt idx="1">
                  <c:v>1</c:v>
                </c:pt>
                <c:pt idx="2">
                  <c:v>1</c:v>
                </c:pt>
                <c:pt idx="3">
                  <c:v>1</c:v>
                </c:pt>
                <c:pt idx="5">
                  <c:v>3</c:v>
                </c:pt>
                <c:pt idx="6">
                  <c:v>1</c:v>
                </c:pt>
                <c:pt idx="7">
                  <c:v>1</c:v>
                </c:pt>
                <c:pt idx="9">
                  <c:v>2</c:v>
                </c:pt>
                <c:pt idx="18">
                  <c:v>1</c:v>
                </c:pt>
              </c:numCache>
            </c:numRef>
          </c:val>
          <c:extLst>
            <c:ext xmlns:c16="http://schemas.microsoft.com/office/drawing/2014/chart" uri="{C3380CC4-5D6E-409C-BE32-E72D297353CC}">
              <c16:uniqueId val="{00000000-D4D5-42B9-8507-37FA852C0ED6}"/>
            </c:ext>
          </c:extLst>
        </c:ser>
        <c:ser>
          <c:idx val="1"/>
          <c:order val="1"/>
          <c:tx>
            <c:strRef>
              <c:f>Sheet2!$C$3:$C$4</c:f>
              <c:strCache>
                <c:ptCount val="1"/>
                <c:pt idx="0">
                  <c:v>Reconstruct Taxiway</c:v>
                </c:pt>
              </c:strCache>
            </c:strRef>
          </c:tx>
          <c:spPr>
            <a:solidFill>
              <a:srgbClr val="00B050"/>
            </a:solidFill>
            <a:ln w="9525">
              <a:solidFill>
                <a:srgbClr val="00B050"/>
              </a:solidFill>
            </a:ln>
            <a:effectLst/>
            <a:scene3d>
              <a:camera prst="orthographicFront"/>
              <a:lightRig rig="threePt" dir="t"/>
            </a:scene3d>
            <a:sp3d>
              <a:bevelT/>
            </a:sp3d>
          </c:spPr>
          <c:invertIfNegative val="0"/>
          <c:cat>
            <c:strRef>
              <c:f>Sheet2!$A$5:$A$25</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2012</c:v>
                </c:pt>
                <c:pt idx="12">
                  <c:v>2013</c:v>
                </c:pt>
                <c:pt idx="13">
                  <c:v>2014</c:v>
                </c:pt>
                <c:pt idx="14">
                  <c:v>2015</c:v>
                </c:pt>
                <c:pt idx="15">
                  <c:v>2016</c:v>
                </c:pt>
                <c:pt idx="16">
                  <c:v>2017</c:v>
                </c:pt>
                <c:pt idx="17">
                  <c:v>2018</c:v>
                </c:pt>
                <c:pt idx="18">
                  <c:v>2019</c:v>
                </c:pt>
                <c:pt idx="19">
                  <c:v>2020</c:v>
                </c:pt>
              </c:strCache>
            </c:strRef>
          </c:cat>
          <c:val>
            <c:numRef>
              <c:f>Sheet2!$C$5:$C$25</c:f>
              <c:numCache>
                <c:formatCode>General</c:formatCode>
                <c:ptCount val="20"/>
                <c:pt idx="18">
                  <c:v>2</c:v>
                </c:pt>
                <c:pt idx="19">
                  <c:v>1</c:v>
                </c:pt>
              </c:numCache>
            </c:numRef>
          </c:val>
          <c:extLst>
            <c:ext xmlns:c16="http://schemas.microsoft.com/office/drawing/2014/chart" uri="{C3380CC4-5D6E-409C-BE32-E72D297353CC}">
              <c16:uniqueId val="{00000001-D4D5-42B9-8507-37FA852C0ED6}"/>
            </c:ext>
          </c:extLst>
        </c:ser>
        <c:ser>
          <c:idx val="2"/>
          <c:order val="2"/>
          <c:tx>
            <c:strRef>
              <c:f>Sheet2!$D$3:$D$4</c:f>
              <c:strCache>
                <c:ptCount val="1"/>
                <c:pt idx="0">
                  <c:v>Rehabilitate Taxiway</c:v>
                </c:pt>
              </c:strCache>
            </c:strRef>
          </c:tx>
          <c:spPr>
            <a:solidFill>
              <a:schemeClr val="accent5">
                <a:lumMod val="75000"/>
              </a:schemeClr>
            </a:solidFill>
            <a:ln>
              <a:solidFill>
                <a:schemeClr val="accent5">
                  <a:lumMod val="75000"/>
                </a:schemeClr>
              </a:solidFill>
            </a:ln>
            <a:effectLst/>
            <a:scene3d>
              <a:camera prst="orthographicFront"/>
              <a:lightRig rig="threePt" dir="t"/>
            </a:scene3d>
            <a:sp3d>
              <a:bevelT/>
            </a:sp3d>
          </c:spPr>
          <c:invertIfNegative val="0"/>
          <c:cat>
            <c:strRef>
              <c:f>Sheet2!$A$5:$A$25</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2012</c:v>
                </c:pt>
                <c:pt idx="12">
                  <c:v>2013</c:v>
                </c:pt>
                <c:pt idx="13">
                  <c:v>2014</c:v>
                </c:pt>
                <c:pt idx="14">
                  <c:v>2015</c:v>
                </c:pt>
                <c:pt idx="15">
                  <c:v>2016</c:v>
                </c:pt>
                <c:pt idx="16">
                  <c:v>2017</c:v>
                </c:pt>
                <c:pt idx="17">
                  <c:v>2018</c:v>
                </c:pt>
                <c:pt idx="18">
                  <c:v>2019</c:v>
                </c:pt>
                <c:pt idx="19">
                  <c:v>2020</c:v>
                </c:pt>
              </c:strCache>
            </c:strRef>
          </c:cat>
          <c:val>
            <c:numRef>
              <c:f>Sheet2!$D$5:$D$25</c:f>
              <c:numCache>
                <c:formatCode>General</c:formatCode>
                <c:ptCount val="20"/>
                <c:pt idx="0">
                  <c:v>3</c:v>
                </c:pt>
                <c:pt idx="1">
                  <c:v>1</c:v>
                </c:pt>
                <c:pt idx="2">
                  <c:v>1</c:v>
                </c:pt>
                <c:pt idx="3">
                  <c:v>2</c:v>
                </c:pt>
                <c:pt idx="4">
                  <c:v>1</c:v>
                </c:pt>
                <c:pt idx="5">
                  <c:v>2</c:v>
                </c:pt>
                <c:pt idx="6">
                  <c:v>1</c:v>
                </c:pt>
                <c:pt idx="8">
                  <c:v>3</c:v>
                </c:pt>
                <c:pt idx="9">
                  <c:v>2</c:v>
                </c:pt>
                <c:pt idx="10">
                  <c:v>4</c:v>
                </c:pt>
                <c:pt idx="11">
                  <c:v>2</c:v>
                </c:pt>
                <c:pt idx="12">
                  <c:v>2</c:v>
                </c:pt>
                <c:pt idx="13">
                  <c:v>1</c:v>
                </c:pt>
                <c:pt idx="14">
                  <c:v>2</c:v>
                </c:pt>
                <c:pt idx="15">
                  <c:v>2</c:v>
                </c:pt>
                <c:pt idx="16">
                  <c:v>2</c:v>
                </c:pt>
                <c:pt idx="17">
                  <c:v>1</c:v>
                </c:pt>
                <c:pt idx="18">
                  <c:v>1</c:v>
                </c:pt>
                <c:pt idx="19">
                  <c:v>3</c:v>
                </c:pt>
              </c:numCache>
            </c:numRef>
          </c:val>
          <c:extLst>
            <c:ext xmlns:c16="http://schemas.microsoft.com/office/drawing/2014/chart" uri="{C3380CC4-5D6E-409C-BE32-E72D297353CC}">
              <c16:uniqueId val="{00000002-D4D5-42B9-8507-37FA852C0ED6}"/>
            </c:ext>
          </c:extLst>
        </c:ser>
        <c:dLbls>
          <c:showLegendKey val="0"/>
          <c:showVal val="0"/>
          <c:showCatName val="0"/>
          <c:showSerName val="0"/>
          <c:showPercent val="0"/>
          <c:showBubbleSize val="0"/>
        </c:dLbls>
        <c:gapWidth val="55"/>
        <c:overlap val="100"/>
        <c:axId val="380979072"/>
        <c:axId val="384119200"/>
      </c:barChart>
      <c:catAx>
        <c:axId val="380979072"/>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27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84119200"/>
        <c:crosses val="autoZero"/>
        <c:auto val="1"/>
        <c:lblAlgn val="ctr"/>
        <c:lblOffset val="100"/>
        <c:noMultiLvlLbl val="0"/>
      </c:catAx>
      <c:valAx>
        <c:axId val="384119200"/>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80979072"/>
        <c:crosses val="autoZero"/>
        <c:crossBetween val="between"/>
      </c:valAx>
      <c:spPr>
        <a:noFill/>
        <a:ln>
          <a:noFill/>
        </a:ln>
        <a:effectLst/>
      </c:spPr>
    </c:plotArea>
    <c:legend>
      <c:legendPos val="r"/>
      <c:layout/>
      <c:overlay val="0"/>
      <c:spPr>
        <a:solidFill>
          <a:schemeClr val="bg1">
            <a:lumMod val="95000"/>
          </a:schemeClr>
        </a:solid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gradFill>
      <a:gsLst>
        <a:gs pos="0">
          <a:schemeClr val="bg1">
            <a:lumMod val="85000"/>
          </a:schemeClr>
        </a:gs>
        <a:gs pos="35000">
          <a:schemeClr val="accent3">
            <a:lumMod val="0"/>
            <a:lumOff val="100000"/>
          </a:schemeClr>
        </a:gs>
        <a:gs pos="100000">
          <a:schemeClr val="accent3">
            <a:lumMod val="100000"/>
          </a:schemeClr>
        </a:gs>
      </a:gsLst>
      <a:path path="circle">
        <a:fillToRect l="50000" t="-80000" r="50000" b="180000"/>
      </a:path>
    </a:gradFill>
    <a:ln w="9525" cap="flat" cmpd="sng" algn="ctr">
      <a:solidFill>
        <a:srgbClr val="000000"/>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[Apron Metrics - Michigan_Revised.xlsx]Sheet2!PivotTable1</c:name>
    <c:fmtId val="4"/>
  </c:pivotSource>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baseline="0">
                <a:solidFill>
                  <a:sysClr val="windowText" lastClr="000000"/>
                </a:solidFill>
              </a:rPr>
              <a:t>MICHIGAN </a:t>
            </a:r>
          </a:p>
          <a:p>
            <a:pPr>
              <a:defRPr sz="1800" b="1">
                <a:solidFill>
                  <a:sysClr val="windowText" lastClr="000000"/>
                </a:solidFill>
              </a:defRPr>
            </a:pPr>
            <a:r>
              <a:rPr lang="en-US" sz="1800" b="1" baseline="0">
                <a:solidFill>
                  <a:sysClr val="windowText" lastClr="000000"/>
                </a:solidFill>
              </a:rPr>
              <a:t>Apron Projects 2000 - 2020</a:t>
            </a:r>
            <a:endParaRPr lang="en-US" sz="1800"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4"/>
        <c:spPr>
          <a:solidFill>
            <a:srgbClr val="00B050"/>
          </a:solidFill>
          <a:ln>
            <a:solidFill>
              <a:srgbClr val="00B050"/>
            </a:solidFill>
          </a:ln>
          <a:effectLst/>
          <a:scene3d>
            <a:camera prst="orthographicFront"/>
            <a:lightRig rig="threePt" dir="t"/>
          </a:scene3d>
          <a:sp3d>
            <a:bevelT/>
          </a:sp3d>
        </c:spPr>
        <c:marker>
          <c:symbol val="none"/>
        </c:marker>
      </c:pivotFmt>
      <c:pivotFmt>
        <c:idx val="5"/>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6"/>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7"/>
        <c:spPr>
          <a:solidFill>
            <a:srgbClr val="00B050"/>
          </a:solidFill>
          <a:ln>
            <a:solidFill>
              <a:srgbClr val="00B050"/>
            </a:solidFill>
          </a:ln>
          <a:effectLst/>
          <a:scene3d>
            <a:camera prst="orthographicFront"/>
            <a:lightRig rig="threePt" dir="t"/>
          </a:scene3d>
          <a:sp3d>
            <a:bevelT/>
          </a:sp3d>
        </c:spPr>
        <c:marker>
          <c:symbol val="none"/>
        </c:marker>
      </c:pivotFmt>
      <c:pivotFmt>
        <c:idx val="8"/>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9"/>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10"/>
        <c:spPr>
          <a:solidFill>
            <a:srgbClr val="00B050"/>
          </a:solidFill>
          <a:ln>
            <a:solidFill>
              <a:srgbClr val="00B050"/>
            </a:solidFill>
          </a:ln>
          <a:effectLst/>
          <a:scene3d>
            <a:camera prst="orthographicFront"/>
            <a:lightRig rig="threePt" dir="t"/>
          </a:scene3d>
          <a:sp3d>
            <a:bevelT/>
          </a:sp3d>
        </c:spPr>
        <c:marker>
          <c:symbol val="none"/>
        </c:marker>
      </c:pivotFmt>
      <c:pivotFmt>
        <c:idx val="11"/>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
        <c:idx val="12"/>
        <c:spPr>
          <a:solidFill>
            <a:schemeClr val="accent2">
              <a:lumMod val="75000"/>
            </a:schemeClr>
          </a:solidFill>
          <a:ln>
            <a:solidFill>
              <a:schemeClr val="accent2">
                <a:lumMod val="75000"/>
              </a:schemeClr>
            </a:solidFill>
          </a:ln>
          <a:effectLst/>
          <a:scene3d>
            <a:camera prst="orthographicFront"/>
            <a:lightRig rig="threePt" dir="t"/>
          </a:scene3d>
          <a:sp3d>
            <a:bevelT/>
          </a:sp3d>
        </c:spPr>
        <c:marker>
          <c:symbol val="none"/>
        </c:marker>
      </c:pivotFmt>
      <c:pivotFmt>
        <c:idx val="13"/>
        <c:spPr>
          <a:solidFill>
            <a:srgbClr val="00B050"/>
          </a:solidFill>
          <a:ln>
            <a:solidFill>
              <a:srgbClr val="00B050"/>
            </a:solidFill>
          </a:ln>
          <a:effectLst/>
          <a:scene3d>
            <a:camera prst="orthographicFront"/>
            <a:lightRig rig="threePt" dir="t"/>
          </a:scene3d>
          <a:sp3d>
            <a:bevelT/>
          </a:sp3d>
        </c:spPr>
        <c:marker>
          <c:symbol val="none"/>
        </c:marker>
      </c:pivotFmt>
      <c:pivotFmt>
        <c:idx val="14"/>
        <c:spPr>
          <a:solidFill>
            <a:schemeClr val="accent5">
              <a:lumMod val="75000"/>
            </a:schemeClr>
          </a:solidFill>
          <a:ln>
            <a:solidFill>
              <a:schemeClr val="accent5">
                <a:lumMod val="75000"/>
              </a:schemeClr>
            </a:solidFill>
          </a:ln>
          <a:effectLst/>
          <a:scene3d>
            <a:camera prst="orthographicFront"/>
            <a:lightRig rig="threePt" dir="t"/>
          </a:scene3d>
          <a:sp3d>
            <a:bevelT/>
          </a:sp3d>
        </c:spPr>
        <c:marker>
          <c:symbol val="none"/>
        </c:marker>
      </c:pivotFmt>
    </c:pivotFmts>
    <c:plotArea>
      <c:layout/>
      <c:barChart>
        <c:barDir val="col"/>
        <c:grouping val="stacked"/>
        <c:varyColors val="0"/>
        <c:ser>
          <c:idx val="0"/>
          <c:order val="0"/>
          <c:tx>
            <c:strRef>
              <c:f>Sheet2!$B$3:$B$4</c:f>
              <c:strCache>
                <c:ptCount val="1"/>
                <c:pt idx="0">
                  <c:v>Construct Apron</c:v>
                </c:pt>
              </c:strCache>
            </c:strRef>
          </c:tx>
          <c:spPr>
            <a:solidFill>
              <a:schemeClr val="accent2">
                <a:lumMod val="75000"/>
              </a:schemeClr>
            </a:solidFill>
            <a:ln>
              <a:solidFill>
                <a:schemeClr val="accent2">
                  <a:lumMod val="75000"/>
                </a:schemeClr>
              </a:solidFill>
            </a:ln>
            <a:effectLst/>
            <a:scene3d>
              <a:camera prst="orthographicFront"/>
              <a:lightRig rig="threePt" dir="t"/>
            </a:scene3d>
            <a:sp3d>
              <a:bevelT/>
            </a:sp3d>
          </c:spPr>
          <c:invertIfNegative val="0"/>
          <c:cat>
            <c:strRef>
              <c:f>Sheet2!$A$5:$A$26</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Sheet2!$B$5:$B$26</c:f>
              <c:numCache>
                <c:formatCode>General</c:formatCode>
                <c:ptCount val="21"/>
                <c:pt idx="1">
                  <c:v>3</c:v>
                </c:pt>
                <c:pt idx="2">
                  <c:v>1</c:v>
                </c:pt>
                <c:pt idx="3">
                  <c:v>2</c:v>
                </c:pt>
                <c:pt idx="4">
                  <c:v>1</c:v>
                </c:pt>
                <c:pt idx="5">
                  <c:v>1</c:v>
                </c:pt>
                <c:pt idx="6">
                  <c:v>1</c:v>
                </c:pt>
                <c:pt idx="7">
                  <c:v>2</c:v>
                </c:pt>
                <c:pt idx="8">
                  <c:v>1</c:v>
                </c:pt>
                <c:pt idx="11">
                  <c:v>1</c:v>
                </c:pt>
              </c:numCache>
            </c:numRef>
          </c:val>
          <c:extLst>
            <c:ext xmlns:c16="http://schemas.microsoft.com/office/drawing/2014/chart" uri="{C3380CC4-5D6E-409C-BE32-E72D297353CC}">
              <c16:uniqueId val="{00000000-FA06-4DD4-8587-571AB81E2B08}"/>
            </c:ext>
          </c:extLst>
        </c:ser>
        <c:ser>
          <c:idx val="1"/>
          <c:order val="1"/>
          <c:tx>
            <c:strRef>
              <c:f>Sheet2!$C$3:$C$4</c:f>
              <c:strCache>
                <c:ptCount val="1"/>
                <c:pt idx="0">
                  <c:v>Reconstruct Apron</c:v>
                </c:pt>
              </c:strCache>
            </c:strRef>
          </c:tx>
          <c:spPr>
            <a:solidFill>
              <a:srgbClr val="00B050"/>
            </a:solidFill>
            <a:ln>
              <a:solidFill>
                <a:srgbClr val="00B050"/>
              </a:solidFill>
            </a:ln>
            <a:effectLst/>
            <a:scene3d>
              <a:camera prst="orthographicFront"/>
              <a:lightRig rig="threePt" dir="t"/>
            </a:scene3d>
            <a:sp3d>
              <a:bevelT/>
            </a:sp3d>
          </c:spPr>
          <c:invertIfNegative val="0"/>
          <c:cat>
            <c:strRef>
              <c:f>Sheet2!$A$5:$A$26</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Sheet2!$C$5:$C$26</c:f>
              <c:numCache>
                <c:formatCode>General</c:formatCode>
                <c:ptCount val="21"/>
                <c:pt idx="19">
                  <c:v>1</c:v>
                </c:pt>
              </c:numCache>
            </c:numRef>
          </c:val>
          <c:extLst>
            <c:ext xmlns:c16="http://schemas.microsoft.com/office/drawing/2014/chart" uri="{C3380CC4-5D6E-409C-BE32-E72D297353CC}">
              <c16:uniqueId val="{00000001-FA06-4DD4-8587-571AB81E2B08}"/>
            </c:ext>
          </c:extLst>
        </c:ser>
        <c:ser>
          <c:idx val="2"/>
          <c:order val="2"/>
          <c:tx>
            <c:strRef>
              <c:f>Sheet2!$D$3:$D$4</c:f>
              <c:strCache>
                <c:ptCount val="1"/>
                <c:pt idx="0">
                  <c:v>Rehabilitate Apron</c:v>
                </c:pt>
              </c:strCache>
            </c:strRef>
          </c:tx>
          <c:spPr>
            <a:solidFill>
              <a:schemeClr val="accent5">
                <a:lumMod val="75000"/>
              </a:schemeClr>
            </a:solidFill>
            <a:ln>
              <a:solidFill>
                <a:schemeClr val="accent5">
                  <a:lumMod val="75000"/>
                </a:schemeClr>
              </a:solidFill>
            </a:ln>
            <a:effectLst/>
            <a:scene3d>
              <a:camera prst="orthographicFront"/>
              <a:lightRig rig="threePt" dir="t"/>
            </a:scene3d>
            <a:sp3d>
              <a:bevelT/>
            </a:sp3d>
          </c:spPr>
          <c:invertIfNegative val="0"/>
          <c:cat>
            <c:strRef>
              <c:f>Sheet2!$A$5:$A$26</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Sheet2!$D$5:$D$26</c:f>
              <c:numCache>
                <c:formatCode>General</c:formatCode>
                <c:ptCount val="21"/>
                <c:pt idx="0">
                  <c:v>2</c:v>
                </c:pt>
                <c:pt idx="5">
                  <c:v>2</c:v>
                </c:pt>
                <c:pt idx="6">
                  <c:v>1</c:v>
                </c:pt>
                <c:pt idx="7">
                  <c:v>2</c:v>
                </c:pt>
                <c:pt idx="9">
                  <c:v>1</c:v>
                </c:pt>
                <c:pt idx="10">
                  <c:v>2</c:v>
                </c:pt>
                <c:pt idx="11">
                  <c:v>1</c:v>
                </c:pt>
                <c:pt idx="12">
                  <c:v>1</c:v>
                </c:pt>
                <c:pt idx="13">
                  <c:v>1</c:v>
                </c:pt>
                <c:pt idx="14">
                  <c:v>1</c:v>
                </c:pt>
                <c:pt idx="15">
                  <c:v>2</c:v>
                </c:pt>
                <c:pt idx="16">
                  <c:v>1</c:v>
                </c:pt>
                <c:pt idx="17">
                  <c:v>2</c:v>
                </c:pt>
                <c:pt idx="18">
                  <c:v>1</c:v>
                </c:pt>
                <c:pt idx="19">
                  <c:v>2</c:v>
                </c:pt>
                <c:pt idx="20">
                  <c:v>1</c:v>
                </c:pt>
              </c:numCache>
            </c:numRef>
          </c:val>
          <c:extLst>
            <c:ext xmlns:c16="http://schemas.microsoft.com/office/drawing/2014/chart" uri="{C3380CC4-5D6E-409C-BE32-E72D297353CC}">
              <c16:uniqueId val="{00000002-FA06-4DD4-8587-571AB81E2B08}"/>
            </c:ext>
          </c:extLst>
        </c:ser>
        <c:dLbls>
          <c:showLegendKey val="0"/>
          <c:showVal val="0"/>
          <c:showCatName val="0"/>
          <c:showSerName val="0"/>
          <c:showPercent val="0"/>
          <c:showBubbleSize val="0"/>
        </c:dLbls>
        <c:gapWidth val="55"/>
        <c:overlap val="100"/>
        <c:axId val="471166408"/>
        <c:axId val="471163128"/>
      </c:barChart>
      <c:catAx>
        <c:axId val="471166408"/>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27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71163128"/>
        <c:crosses val="autoZero"/>
        <c:auto val="1"/>
        <c:lblAlgn val="ctr"/>
        <c:lblOffset val="100"/>
        <c:noMultiLvlLbl val="0"/>
      </c:catAx>
      <c:valAx>
        <c:axId val="471163128"/>
        <c:scaling>
          <c:orientation val="minMax"/>
        </c:scaling>
        <c:delete val="0"/>
        <c:axPos val="l"/>
        <c:majorGridlines>
          <c:spPr>
            <a:ln w="9525" cap="flat" cmpd="sng" algn="ctr">
              <a:solidFill>
                <a:sysClr val="windowText" lastClr="00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7116640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Entry>
      <c:layout/>
      <c:overlay val="0"/>
      <c:spPr>
        <a:solidFill>
          <a:schemeClr val="bg1">
            <a:lumMod val="95000"/>
          </a:schemeClr>
        </a:solid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bg1">
            <a:lumMod val="85000"/>
          </a:schemeClr>
        </a:gs>
        <a:gs pos="35000">
          <a:schemeClr val="accent3">
            <a:lumMod val="0"/>
            <a:lumOff val="100000"/>
          </a:schemeClr>
        </a:gs>
        <a:gs pos="100000">
          <a:schemeClr val="accent3">
            <a:lumMod val="100000"/>
          </a:schemeClr>
        </a:gs>
      </a:gsLst>
      <a:path path="circle">
        <a:fillToRect l="50000" t="-80000" r="50000" b="180000"/>
      </a:path>
    </a:gradFill>
    <a:ln w="9525" cap="flat" cmpd="sng" algn="ctr">
      <a:solidFill>
        <a:srgbClr val="000000"/>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0.38862</cdr:x>
      <cdr:y>0.55729</cdr:y>
    </cdr:from>
    <cdr:to>
      <cdr:x>0.68343</cdr:x>
      <cdr:y>0.7238</cdr:y>
    </cdr:to>
    <cdr:sp macro="" textlink="">
      <cdr:nvSpPr>
        <cdr:cNvPr id="2" name="TextBox 1"/>
        <cdr:cNvSpPr txBox="1"/>
      </cdr:nvSpPr>
      <cdr:spPr>
        <a:xfrm xmlns:a="http://schemas.openxmlformats.org/drawingml/2006/main">
          <a:off x="2046379" y="2678665"/>
          <a:ext cx="1552393" cy="8003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ysClr val="windowText" lastClr="000000"/>
              </a:solidFill>
            </a:rPr>
            <a:t>$385,351,208</a:t>
          </a:r>
        </a:p>
        <a:p xmlns:a="http://schemas.openxmlformats.org/drawingml/2006/main">
          <a:pPr algn="ctr"/>
          <a:r>
            <a:rPr lang="en-US" sz="1800" b="1" dirty="0">
              <a:solidFill>
                <a:sysClr val="windowText" lastClr="000000"/>
              </a:solidFill>
            </a:rPr>
            <a:t>48%</a:t>
          </a:r>
        </a:p>
        <a:p xmlns:a="http://schemas.openxmlformats.org/drawingml/2006/main">
          <a:endParaRPr lang="en-US" sz="1600" dirty="0"/>
        </a:p>
      </cdr:txBody>
    </cdr:sp>
  </cdr:relSizeAnchor>
  <cdr:relSizeAnchor xmlns:cdr="http://schemas.openxmlformats.org/drawingml/2006/chartDrawing">
    <cdr:from>
      <cdr:x>0.04703</cdr:x>
      <cdr:y>0.5</cdr:y>
    </cdr:from>
    <cdr:to>
      <cdr:x>0.36177</cdr:x>
      <cdr:y>0.63447</cdr:y>
    </cdr:to>
    <cdr:sp macro="" textlink="">
      <cdr:nvSpPr>
        <cdr:cNvPr id="3" name="TextBox 2"/>
        <cdr:cNvSpPr txBox="1"/>
      </cdr:nvSpPr>
      <cdr:spPr bwMode="auto">
        <a:xfrm xmlns:a="http://schemas.openxmlformats.org/drawingml/2006/main">
          <a:off x="247649" y="2403281"/>
          <a:ext cx="1657351" cy="64633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wrap="square" rtlCol="0">
          <a:spAutoFit/>
        </a:bodyPr>
        <a:lstStyle xmlns:a="http://schemas.openxmlformats.org/drawingml/2006/main"/>
        <a:p xmlns:a="http://schemas.openxmlformats.org/drawingml/2006/main">
          <a:pPr algn="ctr">
            <a:buFontTx/>
            <a:buNone/>
          </a:pPr>
          <a:r>
            <a:rPr lang="en-US" sz="1800" b="1" dirty="0" smtClean="0">
              <a:solidFill>
                <a:schemeClr val="tx1"/>
              </a:solidFill>
            </a:rPr>
            <a:t>$421,985,252</a:t>
          </a:r>
        </a:p>
        <a:p xmlns:a="http://schemas.openxmlformats.org/drawingml/2006/main">
          <a:pPr algn="ctr">
            <a:buFontTx/>
            <a:buNone/>
          </a:pPr>
          <a:r>
            <a:rPr lang="en-US" sz="1800" b="1" dirty="0" smtClean="0">
              <a:solidFill>
                <a:schemeClr val="tx1"/>
              </a:solidFill>
            </a:rPr>
            <a:t>52%</a:t>
          </a:r>
          <a:endParaRPr lang="en-US" sz="18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0.06882</cdr:x>
      <cdr:y>0.55945</cdr:y>
    </cdr:from>
    <cdr:to>
      <cdr:x>0.36958</cdr:x>
      <cdr:y>0.69392</cdr:y>
    </cdr:to>
    <cdr:sp macro="" textlink="">
      <cdr:nvSpPr>
        <cdr:cNvPr id="2" name="TextBox 1"/>
        <cdr:cNvSpPr txBox="1"/>
      </cdr:nvSpPr>
      <cdr:spPr bwMode="auto">
        <a:xfrm xmlns:a="http://schemas.openxmlformats.org/drawingml/2006/main">
          <a:off x="377031" y="2689031"/>
          <a:ext cx="1647825" cy="64633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wrap="square" rtlCol="0">
          <a:spAutoFit/>
        </a:bodyPr>
        <a:lstStyle xmlns:a="http://schemas.openxmlformats.org/drawingml/2006/main"/>
        <a:p xmlns:a="http://schemas.openxmlformats.org/drawingml/2006/main">
          <a:pPr algn="ctr">
            <a:buFontTx/>
            <a:buNone/>
          </a:pPr>
          <a:r>
            <a:rPr lang="en-US" sz="1800" b="1" dirty="0" smtClean="0">
              <a:solidFill>
                <a:schemeClr val="tx1"/>
              </a:solidFill>
            </a:rPr>
            <a:t>$609,867,557</a:t>
          </a:r>
        </a:p>
        <a:p xmlns:a="http://schemas.openxmlformats.org/drawingml/2006/main">
          <a:pPr algn="ctr">
            <a:buFontTx/>
            <a:buNone/>
          </a:pPr>
          <a:r>
            <a:rPr lang="en-US" sz="1800" b="1" dirty="0" smtClean="0">
              <a:solidFill>
                <a:schemeClr val="tx1"/>
              </a:solidFill>
            </a:rPr>
            <a:t>63%</a:t>
          </a:r>
          <a:endParaRPr lang="en-US" sz="1800" b="1" dirty="0">
            <a:solidFill>
              <a:schemeClr val="tx1"/>
            </a:solidFill>
          </a:endParaRPr>
        </a:p>
      </cdr:txBody>
    </cdr:sp>
  </cdr:relSizeAnchor>
  <cdr:relSizeAnchor xmlns:cdr="http://schemas.openxmlformats.org/drawingml/2006/chartDrawing">
    <cdr:from>
      <cdr:x>0.37654</cdr:x>
      <cdr:y>0.45545</cdr:y>
    </cdr:from>
    <cdr:to>
      <cdr:x>0.66861</cdr:x>
      <cdr:y>0.58992</cdr:y>
    </cdr:to>
    <cdr:sp macro="" textlink="">
      <cdr:nvSpPr>
        <cdr:cNvPr id="3" name="TextBox 2"/>
        <cdr:cNvSpPr txBox="1"/>
      </cdr:nvSpPr>
      <cdr:spPr bwMode="auto">
        <a:xfrm xmlns:a="http://schemas.openxmlformats.org/drawingml/2006/main">
          <a:off x="2062956" y="2189162"/>
          <a:ext cx="1600200" cy="64633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wrap="square" rtlCol="0">
          <a:spAutoFit/>
        </a:bodyPr>
        <a:lstStyle xmlns:a="http://schemas.openxmlformats.org/drawingml/2006/main"/>
        <a:p xmlns:a="http://schemas.openxmlformats.org/drawingml/2006/main">
          <a:pPr algn="ctr">
            <a:buFontTx/>
            <a:buNone/>
          </a:pPr>
          <a:r>
            <a:rPr lang="en-US" sz="1800" b="1" dirty="0" smtClean="0">
              <a:solidFill>
                <a:schemeClr val="tx1"/>
              </a:solidFill>
            </a:rPr>
            <a:t>$355,047,660</a:t>
          </a:r>
        </a:p>
        <a:p xmlns:a="http://schemas.openxmlformats.org/drawingml/2006/main">
          <a:pPr algn="ctr">
            <a:buFontTx/>
            <a:buNone/>
          </a:pPr>
          <a:r>
            <a:rPr lang="en-US" sz="1800" b="1" dirty="0" smtClean="0">
              <a:solidFill>
                <a:schemeClr val="tx1"/>
              </a:solidFill>
            </a:rPr>
            <a:t>37%</a:t>
          </a:r>
          <a:endParaRPr lang="en-US" sz="1800"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0.31905</cdr:x>
      <cdr:y>0.66404</cdr:y>
    </cdr:from>
    <cdr:to>
      <cdr:x>0.60109</cdr:x>
      <cdr:y>0.83393</cdr:y>
    </cdr:to>
    <cdr:sp macro="" textlink="">
      <cdr:nvSpPr>
        <cdr:cNvPr id="2" name="TextBox 1"/>
        <cdr:cNvSpPr txBox="1"/>
      </cdr:nvSpPr>
      <cdr:spPr>
        <a:xfrm xmlns:a="http://schemas.openxmlformats.org/drawingml/2006/main">
          <a:off x="1679553" y="3283723"/>
          <a:ext cx="1484690" cy="8401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t>RUNWAY</a:t>
          </a:r>
        </a:p>
        <a:p xmlns:a="http://schemas.openxmlformats.org/drawingml/2006/main">
          <a:pPr algn="ctr"/>
          <a:r>
            <a:rPr lang="en-US" sz="1600" b="1" dirty="0" smtClean="0"/>
            <a:t>$474,094,334</a:t>
          </a:r>
          <a:endParaRPr lang="en-US" sz="1600" b="1" dirty="0"/>
        </a:p>
      </cdr:txBody>
    </cdr:sp>
  </cdr:relSizeAnchor>
  <cdr:relSizeAnchor xmlns:cdr="http://schemas.openxmlformats.org/drawingml/2006/chartDrawing">
    <cdr:from>
      <cdr:x>0.05487</cdr:x>
      <cdr:y>0.36362</cdr:y>
    </cdr:from>
    <cdr:to>
      <cdr:x>0.3801</cdr:x>
      <cdr:y>0.5226</cdr:y>
    </cdr:to>
    <cdr:sp macro="" textlink="">
      <cdr:nvSpPr>
        <cdr:cNvPr id="3" name="TextBox 2"/>
        <cdr:cNvSpPr txBox="1"/>
      </cdr:nvSpPr>
      <cdr:spPr>
        <a:xfrm xmlns:a="http://schemas.openxmlformats.org/drawingml/2006/main">
          <a:off x="288831" y="1798127"/>
          <a:ext cx="1712083" cy="7861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t>TAXIWAY</a:t>
          </a:r>
        </a:p>
        <a:p xmlns:a="http://schemas.openxmlformats.org/drawingml/2006/main">
          <a:pPr algn="ctr"/>
          <a:r>
            <a:rPr lang="en-US" sz="1600" b="1" dirty="0" smtClean="0"/>
            <a:t>$249,539,614</a:t>
          </a:r>
          <a:endParaRPr lang="en-US" sz="1600" b="1" dirty="0"/>
        </a:p>
      </cdr:txBody>
    </cdr:sp>
  </cdr:relSizeAnchor>
  <cdr:relSizeAnchor xmlns:cdr="http://schemas.openxmlformats.org/drawingml/2006/chartDrawing">
    <cdr:from>
      <cdr:x>0.33649</cdr:x>
      <cdr:y>0.258</cdr:y>
    </cdr:from>
    <cdr:to>
      <cdr:x>0.69608</cdr:x>
      <cdr:y>0.42583</cdr:y>
    </cdr:to>
    <cdr:sp macro="" textlink="">
      <cdr:nvSpPr>
        <cdr:cNvPr id="4" name="TextBox 3"/>
        <cdr:cNvSpPr txBox="1"/>
      </cdr:nvSpPr>
      <cdr:spPr>
        <a:xfrm xmlns:a="http://schemas.openxmlformats.org/drawingml/2006/main">
          <a:off x="1771319" y="1275831"/>
          <a:ext cx="1892962" cy="8299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t>APRON</a:t>
          </a:r>
        </a:p>
        <a:p xmlns:a="http://schemas.openxmlformats.org/drawingml/2006/main">
          <a:pPr algn="ctr"/>
          <a:r>
            <a:rPr lang="en-US" sz="1600" b="1" dirty="0" smtClean="0"/>
            <a:t>$121,653,359</a:t>
          </a:r>
          <a:endParaRPr lang="en-US" sz="1600" b="1" dirty="0"/>
        </a:p>
      </cdr:txBody>
    </cdr:sp>
  </cdr:relSizeAnchor>
  <cdr:relSizeAnchor xmlns:cdr="http://schemas.openxmlformats.org/drawingml/2006/chartDrawing">
    <cdr:from>
      <cdr:x>0</cdr:x>
      <cdr:y>0</cdr:y>
    </cdr:from>
    <cdr:to>
      <cdr:x>1</cdr:x>
      <cdr:y>0.18672</cdr:y>
    </cdr:to>
    <cdr:sp macro="" textlink="">
      <cdr:nvSpPr>
        <cdr:cNvPr id="5" name="TextBox 4"/>
        <cdr:cNvSpPr txBox="1"/>
      </cdr:nvSpPr>
      <cdr:spPr bwMode="auto">
        <a:xfrm xmlns:a="http://schemas.openxmlformats.org/drawingml/2006/main">
          <a:off x="0" y="0"/>
          <a:ext cx="5264150" cy="9233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wrap="square" rtlCol="0">
          <a:spAutoFit/>
        </a:bodyPr>
        <a:lstStyle xmlns:a="http://schemas.openxmlformats.org/drawingml/2006/main"/>
        <a:p xmlns:a="http://schemas.openxmlformats.org/drawingml/2006/main">
          <a:pPr algn="ctr">
            <a:buFontTx/>
            <a:buNone/>
          </a:pPr>
          <a:r>
            <a:rPr lang="en-US" sz="1800" b="1" dirty="0" smtClean="0">
              <a:solidFill>
                <a:schemeClr val="tx1"/>
              </a:solidFill>
            </a:rPr>
            <a:t>OHIO</a:t>
          </a:r>
        </a:p>
        <a:p xmlns:a="http://schemas.openxmlformats.org/drawingml/2006/main">
          <a:pPr algn="ctr">
            <a:buFontTx/>
            <a:buNone/>
          </a:pPr>
          <a:r>
            <a:rPr lang="en-US" sz="1800" b="1" dirty="0" smtClean="0">
              <a:solidFill>
                <a:schemeClr val="tx1"/>
              </a:solidFill>
            </a:rPr>
            <a:t>Total Funding for Projects Coded as Rehabilitation, Reconstruction, or Construction</a:t>
          </a:r>
          <a:endParaRPr lang="en-US" sz="18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0.22529</cdr:x>
      <cdr:y>0.6709</cdr:y>
    </cdr:from>
    <cdr:to>
      <cdr:x>0.55542</cdr:x>
      <cdr:y>0.83253</cdr:y>
    </cdr:to>
    <cdr:sp macro="" textlink="">
      <cdr:nvSpPr>
        <cdr:cNvPr id="2" name="TextBox 1"/>
        <cdr:cNvSpPr txBox="1"/>
      </cdr:nvSpPr>
      <cdr:spPr>
        <a:xfrm xmlns:a="http://schemas.openxmlformats.org/drawingml/2006/main">
          <a:off x="1186301" y="3317648"/>
          <a:ext cx="1738378" cy="799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RUNWAY</a:t>
          </a:r>
        </a:p>
        <a:p xmlns:a="http://schemas.openxmlformats.org/drawingml/2006/main">
          <a:pPr algn="ctr"/>
          <a:r>
            <a:rPr lang="en-US" sz="1800" b="1" dirty="0"/>
            <a:t>$</a:t>
          </a:r>
          <a:r>
            <a:rPr lang="en-US" sz="1600" b="1" dirty="0"/>
            <a:t>436,929,980</a:t>
          </a:r>
        </a:p>
      </cdr:txBody>
    </cdr:sp>
  </cdr:relSizeAnchor>
  <cdr:relSizeAnchor xmlns:cdr="http://schemas.openxmlformats.org/drawingml/2006/chartDrawing">
    <cdr:from>
      <cdr:x>0.41086</cdr:x>
      <cdr:y>0.29864</cdr:y>
    </cdr:from>
    <cdr:to>
      <cdr:x>0.69219</cdr:x>
      <cdr:y>0.45672</cdr:y>
    </cdr:to>
    <cdr:sp macro="" textlink="">
      <cdr:nvSpPr>
        <cdr:cNvPr id="3" name="TextBox 2"/>
        <cdr:cNvSpPr txBox="1"/>
      </cdr:nvSpPr>
      <cdr:spPr>
        <a:xfrm xmlns:a="http://schemas.openxmlformats.org/drawingml/2006/main">
          <a:off x="2163474" y="1476804"/>
          <a:ext cx="1481426" cy="78171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600" b="1" dirty="0"/>
            <a:t>APRON</a:t>
          </a:r>
        </a:p>
        <a:p xmlns:a="http://schemas.openxmlformats.org/drawingml/2006/main">
          <a:pPr algn="ctr"/>
          <a:r>
            <a:rPr lang="en-US" sz="1600" b="1" dirty="0"/>
            <a:t>$171,969,214</a:t>
          </a:r>
        </a:p>
      </cdr:txBody>
    </cdr:sp>
  </cdr:relSizeAnchor>
  <cdr:relSizeAnchor xmlns:cdr="http://schemas.openxmlformats.org/drawingml/2006/chartDrawing">
    <cdr:from>
      <cdr:x>0.12344</cdr:x>
      <cdr:y>0.29066</cdr:y>
    </cdr:from>
    <cdr:to>
      <cdr:x>0.40096</cdr:x>
      <cdr:y>0.46651</cdr:y>
    </cdr:to>
    <cdr:sp macro="" textlink="">
      <cdr:nvSpPr>
        <cdr:cNvPr id="4" name="TextBox 3"/>
        <cdr:cNvSpPr txBox="1"/>
      </cdr:nvSpPr>
      <cdr:spPr>
        <a:xfrm xmlns:a="http://schemas.openxmlformats.org/drawingml/2006/main">
          <a:off x="650029" y="1437316"/>
          <a:ext cx="1461345" cy="869588"/>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pPr algn="ctr"/>
          <a:r>
            <a:rPr lang="en-US" sz="1600" b="1" dirty="0"/>
            <a:t>TAXIWAY</a:t>
          </a:r>
        </a:p>
        <a:p xmlns:a="http://schemas.openxmlformats.org/drawingml/2006/main">
          <a:r>
            <a:rPr lang="en-US" sz="1600" b="1" dirty="0"/>
            <a:t>$135,784,057</a:t>
          </a:r>
        </a:p>
      </cdr:txBody>
    </cdr:sp>
  </cdr:relSizeAnchor>
</c:userShapes>
</file>

<file path=ppt/drawings/drawing5.xml><?xml version="1.0" encoding="utf-8"?>
<c:userShapes xmlns:c="http://schemas.openxmlformats.org/drawingml/2006/chart">
  <cdr:relSizeAnchor xmlns:cdr="http://schemas.openxmlformats.org/drawingml/2006/chartDrawing">
    <cdr:from>
      <cdr:x>0.2217</cdr:x>
      <cdr:y>0.78035</cdr:y>
    </cdr:from>
    <cdr:to>
      <cdr:x>0.38885</cdr:x>
      <cdr:y>0.84096</cdr:y>
    </cdr:to>
    <cdr:sp macro="" textlink="">
      <cdr:nvSpPr>
        <cdr:cNvPr id="2" name="TextBox 1"/>
        <cdr:cNvSpPr txBox="1"/>
      </cdr:nvSpPr>
      <cdr:spPr bwMode="auto">
        <a:xfrm xmlns:a="http://schemas.openxmlformats.org/drawingml/2006/main">
          <a:off x="1631947" y="3962875"/>
          <a:ext cx="1230470"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wrap="square" rtlCol="0">
          <a:spAutoFit/>
        </a:bodyPr>
        <a:lstStyle xmlns:a="http://schemas.openxmlformats.org/drawingml/2006/main"/>
        <a:p xmlns:a="http://schemas.openxmlformats.org/drawingml/2006/main">
          <a:pPr>
            <a:buFontTx/>
            <a:buNone/>
          </a:pPr>
          <a:r>
            <a:rPr lang="en-US" sz="1400" b="1" dirty="0" smtClean="0">
              <a:solidFill>
                <a:schemeClr val="tx1"/>
              </a:solidFill>
            </a:rPr>
            <a:t>$45,842,995</a:t>
          </a:r>
          <a:endParaRPr lang="en-US" sz="1400" b="1" dirty="0">
            <a:solidFill>
              <a:schemeClr val="tx1"/>
            </a:solidFill>
          </a:endParaRPr>
        </a:p>
      </cdr:txBody>
    </cdr:sp>
  </cdr:relSizeAnchor>
  <cdr:relSizeAnchor xmlns:cdr="http://schemas.openxmlformats.org/drawingml/2006/chartDrawing">
    <cdr:from>
      <cdr:x>0.21574</cdr:x>
      <cdr:y>0.63131</cdr:y>
    </cdr:from>
    <cdr:to>
      <cdr:x>0.37284</cdr:x>
      <cdr:y>0.69191</cdr:y>
    </cdr:to>
    <cdr:sp macro="" textlink="">
      <cdr:nvSpPr>
        <cdr:cNvPr id="3" name="TextBox 2"/>
        <cdr:cNvSpPr txBox="1"/>
      </cdr:nvSpPr>
      <cdr:spPr bwMode="auto">
        <a:xfrm xmlns:a="http://schemas.openxmlformats.org/drawingml/2006/main">
          <a:off x="1588092" y="3205980"/>
          <a:ext cx="1156447"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wrap="square" rtlCol="0">
          <a:spAutoFit/>
        </a:bodyPr>
        <a:lstStyle xmlns:a="http://schemas.openxmlformats.org/drawingml/2006/main"/>
        <a:p xmlns:a="http://schemas.openxmlformats.org/drawingml/2006/main">
          <a:pPr algn="ctr">
            <a:buFontTx/>
            <a:buNone/>
          </a:pPr>
          <a:r>
            <a:rPr lang="en-US" sz="1400" b="1" dirty="0" smtClean="0">
              <a:solidFill>
                <a:schemeClr val="tx1"/>
              </a:solidFill>
            </a:rPr>
            <a:t>$5,396,302</a:t>
          </a:r>
          <a:endParaRPr lang="en-US" sz="1400" b="1" dirty="0">
            <a:solidFill>
              <a:schemeClr val="tx1"/>
            </a:solidFill>
          </a:endParaRPr>
        </a:p>
      </cdr:txBody>
    </cdr:sp>
  </cdr:relSizeAnchor>
  <cdr:relSizeAnchor xmlns:cdr="http://schemas.openxmlformats.org/drawingml/2006/chartDrawing">
    <cdr:from>
      <cdr:x>0.47975</cdr:x>
      <cdr:y>0.69837</cdr:y>
    </cdr:from>
    <cdr:to>
      <cdr:x>0.66825</cdr:x>
      <cdr:y>0.75898</cdr:y>
    </cdr:to>
    <cdr:sp macro="" textlink="">
      <cdr:nvSpPr>
        <cdr:cNvPr id="4" name="TextBox 3"/>
        <cdr:cNvSpPr txBox="1"/>
      </cdr:nvSpPr>
      <cdr:spPr bwMode="auto">
        <a:xfrm xmlns:a="http://schemas.openxmlformats.org/drawingml/2006/main">
          <a:off x="3531520" y="3546558"/>
          <a:ext cx="1387610"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wrap="square" rtlCol="0">
          <a:spAutoFit/>
        </a:bodyPr>
        <a:lstStyle xmlns:a="http://schemas.openxmlformats.org/drawingml/2006/main"/>
        <a:p xmlns:a="http://schemas.openxmlformats.org/drawingml/2006/main">
          <a:pPr>
            <a:buFontTx/>
            <a:buNone/>
          </a:pPr>
          <a:r>
            <a:rPr lang="en-US" sz="1400" b="1" dirty="0" smtClean="0">
              <a:solidFill>
                <a:schemeClr val="tx1"/>
              </a:solidFill>
            </a:rPr>
            <a:t>$81,984,493</a:t>
          </a:r>
          <a:endParaRPr lang="en-US" sz="1400" b="1" dirty="0">
            <a:solidFill>
              <a:schemeClr val="tx1"/>
            </a:solidFill>
          </a:endParaRPr>
        </a:p>
      </cdr:txBody>
    </cdr:sp>
  </cdr:relSizeAnchor>
  <cdr:relSizeAnchor xmlns:cdr="http://schemas.openxmlformats.org/drawingml/2006/chartDrawing">
    <cdr:from>
      <cdr:x>0.48094</cdr:x>
      <cdr:y>0.32501</cdr:y>
    </cdr:from>
    <cdr:to>
      <cdr:x>0.66977</cdr:x>
      <cdr:y>0.38561</cdr:y>
    </cdr:to>
    <cdr:sp macro="" textlink="">
      <cdr:nvSpPr>
        <cdr:cNvPr id="5" name="TextBox 4"/>
        <cdr:cNvSpPr txBox="1"/>
      </cdr:nvSpPr>
      <cdr:spPr bwMode="auto">
        <a:xfrm xmlns:a="http://schemas.openxmlformats.org/drawingml/2006/main">
          <a:off x="3540310" y="1650485"/>
          <a:ext cx="1390042"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wrap="square" rtlCol="0">
          <a:spAutoFit/>
        </a:bodyPr>
        <a:lstStyle xmlns:a="http://schemas.openxmlformats.org/drawingml/2006/main"/>
        <a:p xmlns:a="http://schemas.openxmlformats.org/drawingml/2006/main">
          <a:pPr>
            <a:buFontTx/>
            <a:buNone/>
          </a:pPr>
          <a:r>
            <a:rPr lang="en-US" sz="1400" b="1" dirty="0" smtClean="0">
              <a:solidFill>
                <a:schemeClr val="tx1"/>
              </a:solidFill>
            </a:rPr>
            <a:t>$67,025,187</a:t>
          </a:r>
          <a:endParaRPr lang="en-US" sz="1400" b="1" dirty="0">
            <a:solidFill>
              <a:schemeClr val="tx1"/>
            </a:solidFill>
          </a:endParaRPr>
        </a:p>
      </cdr:txBody>
    </cdr:sp>
  </cdr:relSizeAnchor>
  <cdr:relSizeAnchor xmlns:cdr="http://schemas.openxmlformats.org/drawingml/2006/chartDrawing">
    <cdr:from>
      <cdr:x>0.27497</cdr:x>
      <cdr:y>0.72152</cdr:y>
    </cdr:from>
    <cdr:to>
      <cdr:x>0.30007</cdr:x>
      <cdr:y>0.77606</cdr:y>
    </cdr:to>
    <cdr:sp macro="" textlink="">
      <cdr:nvSpPr>
        <cdr:cNvPr id="6" name="TextBox 5"/>
        <cdr:cNvSpPr txBox="1"/>
      </cdr:nvSpPr>
      <cdr:spPr bwMode="auto">
        <a:xfrm xmlns:a="http://schemas.openxmlformats.org/drawingml/2006/main">
          <a:off x="2024138" y="3664088"/>
          <a:ext cx="184731" cy="2769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wrap="none" rtlCol="0">
          <a:spAutoFit/>
        </a:bodyPr>
        <a:lstStyle xmlns:a="http://schemas.openxmlformats.org/drawingml/2006/main"/>
        <a:p xmlns:a="http://schemas.openxmlformats.org/drawingml/2006/main">
          <a:pPr>
            <a:buFontTx/>
            <a:buNone/>
          </a:pPr>
          <a:endParaRPr lang="en-US" sz="1200" b="1" dirty="0">
            <a:solidFill>
              <a:srgbClr val="C0C0C0"/>
            </a:solidFill>
          </a:endParaRPr>
        </a:p>
      </cdr:txBody>
    </cdr:sp>
  </cdr:relSizeAnchor>
  <cdr:relSizeAnchor xmlns:cdr="http://schemas.openxmlformats.org/drawingml/2006/chartDrawing">
    <cdr:from>
      <cdr:x>0.37076</cdr:x>
      <cdr:y>0.64875</cdr:y>
    </cdr:from>
    <cdr:to>
      <cdr:x>0.49498</cdr:x>
      <cdr:y>0.82881</cdr:y>
    </cdr:to>
    <cdr:cxnSp macro="">
      <cdr:nvCxnSpPr>
        <cdr:cNvPr id="10" name="Straight Connector 9"/>
        <cdr:cNvCxnSpPr/>
      </cdr:nvCxnSpPr>
      <cdr:spPr bwMode="auto">
        <a:xfrm xmlns:a="http://schemas.openxmlformats.org/drawingml/2006/main">
          <a:off x="2729260" y="3294536"/>
          <a:ext cx="914400" cy="914400"/>
        </a:xfrm>
        <a:prstGeom xmlns:a="http://schemas.openxmlformats.org/drawingml/2006/main" prst="line">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397168A-743A-466F-B3ED-D3E9FA6197BE}" type="datetimeFigureOut">
              <a:rPr lang="en-US" smtClean="0"/>
              <a:t>8/24/2021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D48F8DA-42AC-4299-96E8-FA89274319D9}" type="slidenum">
              <a:rPr lang="en-US" smtClean="0"/>
              <a:t>‹#›</a:t>
            </a:fld>
            <a:endParaRPr lang="en-US"/>
          </a:p>
        </p:txBody>
      </p:sp>
    </p:spTree>
    <p:extLst>
      <p:ext uri="{BB962C8B-B14F-4D97-AF65-F5344CB8AC3E}">
        <p14:creationId xmlns:p14="http://schemas.microsoft.com/office/powerpoint/2010/main" val="2017252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D5416A-7C9D-458A-A2FF-E4E277812E82}" type="datetimeFigureOut">
              <a:rPr lang="en-US" smtClean="0"/>
              <a:t>8/24/2021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04A523D-66F3-437A-B782-5EFBE2B889C3}" type="slidenum">
              <a:rPr lang="en-US" smtClean="0"/>
              <a:t>‹#›</a:t>
            </a:fld>
            <a:endParaRPr lang="en-US"/>
          </a:p>
        </p:txBody>
      </p:sp>
    </p:spTree>
    <p:extLst>
      <p:ext uri="{BB962C8B-B14F-4D97-AF65-F5344CB8AC3E}">
        <p14:creationId xmlns:p14="http://schemas.microsoft.com/office/powerpoint/2010/main" val="137553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284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9D78A-FF59-46E2-9A7B-A07FC730ECC2}" type="slidenum">
              <a:rPr lang="en-US" smtClean="0"/>
              <a:t>13</a:t>
            </a:fld>
            <a:endParaRPr lang="en-US" dirty="0"/>
          </a:p>
        </p:txBody>
      </p:sp>
    </p:spTree>
    <p:extLst>
      <p:ext uri="{BB962C8B-B14F-4D97-AF65-F5344CB8AC3E}">
        <p14:creationId xmlns:p14="http://schemas.microsoft.com/office/powerpoint/2010/main" val="4144573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9D78A-FF59-46E2-9A7B-A07FC730ECC2}" type="slidenum">
              <a:rPr lang="en-US" smtClean="0"/>
              <a:t>14</a:t>
            </a:fld>
            <a:endParaRPr lang="en-US" dirty="0"/>
          </a:p>
        </p:txBody>
      </p:sp>
    </p:spTree>
    <p:extLst>
      <p:ext uri="{BB962C8B-B14F-4D97-AF65-F5344CB8AC3E}">
        <p14:creationId xmlns:p14="http://schemas.microsoft.com/office/powerpoint/2010/main" val="1273673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This change in law will make it </a:t>
            </a:r>
            <a:r>
              <a:rPr lang="en-US" b="1" dirty="0" smtClean="0"/>
              <a:t>easier</a:t>
            </a:r>
            <a:r>
              <a:rPr lang="en-US" dirty="0" smtClean="0"/>
              <a:t>, in some cases, for a sponsor </a:t>
            </a:r>
            <a:r>
              <a:rPr lang="en-US" b="1" dirty="0" smtClean="0"/>
              <a:t>to develop </a:t>
            </a:r>
            <a:r>
              <a:rPr lang="en-US" dirty="0" smtClean="0"/>
              <a:t>portions of the airport for </a:t>
            </a:r>
            <a:r>
              <a:rPr lang="en-US" b="1" dirty="0" smtClean="0"/>
              <a:t>non-aeronautical</a:t>
            </a:r>
            <a:r>
              <a:rPr lang="en-US" dirty="0" smtClean="0"/>
              <a:t> purposes</a:t>
            </a:r>
          </a:p>
          <a:p>
            <a:pPr lvl="0"/>
            <a:r>
              <a:rPr lang="en-US" b="1" dirty="0" smtClean="0"/>
              <a:t>Every project</a:t>
            </a:r>
            <a:r>
              <a:rPr lang="en-US" dirty="0" smtClean="0"/>
              <a:t> should be </a:t>
            </a:r>
            <a:r>
              <a:rPr lang="en-US" b="1" dirty="0" smtClean="0"/>
              <a:t>reviewed</a:t>
            </a:r>
            <a:r>
              <a:rPr lang="en-US" dirty="0" smtClean="0"/>
              <a:t> through the lens of Section 163</a:t>
            </a:r>
          </a:p>
          <a:p>
            <a:pPr lvl="0"/>
            <a:r>
              <a:rPr lang="en-US" dirty="0" smtClean="0"/>
              <a:t>Section 163 still requires the airport to receive not less than </a:t>
            </a:r>
            <a:r>
              <a:rPr lang="en-US" b="1" dirty="0" smtClean="0"/>
              <a:t>fair market value </a:t>
            </a:r>
            <a:r>
              <a:rPr lang="en-US" dirty="0" smtClean="0"/>
              <a:t>for proposed development, and that all revenues generated as a result of a lease may only be expended for the capital or operating costs of the airport; the local airport system; or other local facilities which are owned or operated by the sponsor (</a:t>
            </a:r>
            <a:r>
              <a:rPr lang="en-US" b="1" dirty="0" smtClean="0"/>
              <a:t>Airport Revenue</a:t>
            </a:r>
            <a:r>
              <a:rPr lang="en-US" dirty="0" smtClean="0"/>
              <a:t>)</a:t>
            </a:r>
          </a:p>
          <a:p>
            <a:endParaRPr lang="en-US" dirty="0"/>
          </a:p>
        </p:txBody>
      </p:sp>
      <p:sp>
        <p:nvSpPr>
          <p:cNvPr id="4" name="Slide Number Placeholder 3"/>
          <p:cNvSpPr>
            <a:spLocks noGrp="1"/>
          </p:cNvSpPr>
          <p:nvPr>
            <p:ph type="sldNum" sz="quarter" idx="10"/>
          </p:nvPr>
        </p:nvSpPr>
        <p:spPr/>
        <p:txBody>
          <a:bodyPr/>
          <a:lstStyle/>
          <a:p>
            <a:fld id="{9BC9D78A-FF59-46E2-9A7B-A07FC730ECC2}" type="slidenum">
              <a:rPr lang="en-US" smtClean="0"/>
              <a:t>15</a:t>
            </a:fld>
            <a:endParaRPr lang="en-US" dirty="0"/>
          </a:p>
        </p:txBody>
      </p:sp>
    </p:spTree>
    <p:extLst>
      <p:ext uri="{BB962C8B-B14F-4D97-AF65-F5344CB8AC3E}">
        <p14:creationId xmlns:p14="http://schemas.microsoft.com/office/powerpoint/2010/main" val="2552724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C9D78A-FF59-46E2-9A7B-A07FC730ECC2}" type="slidenum">
              <a:rPr lang="en-US" smtClean="0"/>
              <a:t>16</a:t>
            </a:fld>
            <a:endParaRPr lang="en-US" dirty="0"/>
          </a:p>
        </p:txBody>
      </p:sp>
    </p:spTree>
    <p:extLst>
      <p:ext uri="{BB962C8B-B14F-4D97-AF65-F5344CB8AC3E}">
        <p14:creationId xmlns:p14="http://schemas.microsoft.com/office/powerpoint/2010/main" val="1855858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area is capable under normal (dry) conditions of supporting aircraft without causing structural damage to the aircraft or injury to their occupants</a:t>
            </a:r>
          </a:p>
          <a:p>
            <a:endParaRPr lang="en-US" dirty="0" smtClean="0"/>
          </a:p>
          <a:p>
            <a:r>
              <a:rPr lang="en-US" dirty="0" smtClean="0"/>
              <a:t> The RSA enhances the safety of aircraft which undershoot, overrun, or veer off the runway, </a:t>
            </a:r>
          </a:p>
          <a:p>
            <a:endParaRPr lang="en-US" dirty="0" smtClean="0"/>
          </a:p>
          <a:p>
            <a:r>
              <a:rPr lang="en-US" dirty="0" smtClean="0"/>
              <a:t>While providing greater accessibility for fire-fighting and rescue equipment during such incidents</a:t>
            </a:r>
          </a:p>
          <a:p>
            <a:endParaRPr lang="en-US" dirty="0"/>
          </a:p>
        </p:txBody>
      </p:sp>
      <p:sp>
        <p:nvSpPr>
          <p:cNvPr id="4" name="Slide Number Placeholder 3"/>
          <p:cNvSpPr>
            <a:spLocks noGrp="1"/>
          </p:cNvSpPr>
          <p:nvPr>
            <p:ph type="sldNum" sz="quarter" idx="10"/>
          </p:nvPr>
        </p:nvSpPr>
        <p:spPr/>
        <p:txBody>
          <a:bodyPr/>
          <a:lstStyle/>
          <a:p>
            <a:fld id="{9BC9D78A-FF59-46E2-9A7B-A07FC730ECC2}" type="slidenum">
              <a:rPr lang="en-US" smtClean="0"/>
              <a:t>17</a:t>
            </a:fld>
            <a:endParaRPr lang="en-US" dirty="0"/>
          </a:p>
        </p:txBody>
      </p:sp>
    </p:spTree>
    <p:extLst>
      <p:ext uri="{BB962C8B-B14F-4D97-AF65-F5344CB8AC3E}">
        <p14:creationId xmlns:p14="http://schemas.microsoft.com/office/powerpoint/2010/main" val="1524425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FAA recognizes incremental improvements inside full RSA dimensions can enhance the margin of safety for aircraft,</a:t>
            </a:r>
          </a:p>
          <a:p>
            <a:endParaRPr lang="en-US" dirty="0" smtClean="0"/>
          </a:p>
          <a:p>
            <a:r>
              <a:rPr lang="en-US" dirty="0" smtClean="0"/>
              <a:t>Therefore the airport owner and the FAA must continually analyze a non-standard RSA and revise the determination as appropriate. </a:t>
            </a:r>
          </a:p>
          <a:p>
            <a:endParaRPr lang="en-US" dirty="0" smtClean="0"/>
          </a:p>
          <a:p>
            <a:r>
              <a:rPr lang="en-US" dirty="0" smtClean="0"/>
              <a:t>Include practicable incremental improvements in the determination that will enhance the margin of safety</a:t>
            </a:r>
          </a:p>
          <a:p>
            <a:endParaRPr lang="en-US" dirty="0"/>
          </a:p>
        </p:txBody>
      </p:sp>
      <p:sp>
        <p:nvSpPr>
          <p:cNvPr id="4" name="Slide Number Placeholder 3"/>
          <p:cNvSpPr>
            <a:spLocks noGrp="1"/>
          </p:cNvSpPr>
          <p:nvPr>
            <p:ph type="sldNum" sz="quarter" idx="10"/>
          </p:nvPr>
        </p:nvSpPr>
        <p:spPr/>
        <p:txBody>
          <a:bodyPr/>
          <a:lstStyle/>
          <a:p>
            <a:fld id="{9BC9D78A-FF59-46E2-9A7B-A07FC730ECC2}" type="slidenum">
              <a:rPr lang="en-US" smtClean="0"/>
              <a:t>18</a:t>
            </a:fld>
            <a:endParaRPr lang="en-US" dirty="0"/>
          </a:p>
        </p:txBody>
      </p:sp>
    </p:spTree>
    <p:extLst>
      <p:ext uri="{BB962C8B-B14F-4D97-AF65-F5344CB8AC3E}">
        <p14:creationId xmlns:p14="http://schemas.microsoft.com/office/powerpoint/2010/main" val="3105821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the Runway Safety Area Program is that all RSAs at </a:t>
            </a:r>
            <a:r>
              <a:rPr lang="en-US" b="1" dirty="0"/>
              <a:t>federally obligated airports </a:t>
            </a:r>
            <a:r>
              <a:rPr lang="en-US" dirty="0"/>
              <a:t>and all RSAs at airports certificated under 14 Code of Federal regulations (CFR) part 139 shall conform to the standards contained in AC 150/5300-13 </a:t>
            </a:r>
            <a:r>
              <a:rPr lang="en-US" i="1" dirty="0"/>
              <a:t>Airport Design</a:t>
            </a:r>
            <a:r>
              <a:rPr lang="en-US" dirty="0"/>
              <a:t>, </a:t>
            </a:r>
            <a:r>
              <a:rPr lang="en-US" b="1" dirty="0"/>
              <a:t>to the extent practicable </a:t>
            </a:r>
            <a:endParaRPr lang="en-US" b="1" dirty="0"/>
          </a:p>
        </p:txBody>
      </p:sp>
      <p:sp>
        <p:nvSpPr>
          <p:cNvPr id="4" name="Slide Number Placeholder 3"/>
          <p:cNvSpPr>
            <a:spLocks noGrp="1"/>
          </p:cNvSpPr>
          <p:nvPr>
            <p:ph type="sldNum" sz="quarter" idx="10"/>
          </p:nvPr>
        </p:nvSpPr>
        <p:spPr/>
        <p:txBody>
          <a:bodyPr/>
          <a:lstStyle/>
          <a:p>
            <a:fld id="{9BC9D78A-FF59-46E2-9A7B-A07FC730ECC2}" type="slidenum">
              <a:rPr lang="en-US" smtClean="0"/>
              <a:t>19</a:t>
            </a:fld>
            <a:endParaRPr lang="en-US" dirty="0"/>
          </a:p>
        </p:txBody>
      </p:sp>
    </p:spTree>
    <p:extLst>
      <p:ext uri="{BB962C8B-B14F-4D97-AF65-F5344CB8AC3E}">
        <p14:creationId xmlns:p14="http://schemas.microsoft.com/office/powerpoint/2010/main" val="231262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regional airports division shall </a:t>
            </a:r>
            <a:r>
              <a:rPr lang="en-US" b="1" dirty="0" smtClean="0"/>
              <a:t>collect and maintain </a:t>
            </a:r>
            <a:r>
              <a:rPr lang="en-US" dirty="0" smtClean="0"/>
              <a:t>data on the RSA for each runway at </a:t>
            </a:r>
            <a:r>
              <a:rPr lang="en-US" b="1" dirty="0" smtClean="0"/>
              <a:t>federally obligated airports </a:t>
            </a:r>
            <a:r>
              <a:rPr lang="en-US" dirty="0" smtClean="0"/>
              <a:t>and airports certificated under part 139 within their geographic purview. </a:t>
            </a:r>
          </a:p>
          <a:p>
            <a:r>
              <a:rPr lang="en-US" dirty="0" smtClean="0"/>
              <a:t>The data will include the current width of each RSA and the length that the RSA extends beyond each runway end. </a:t>
            </a:r>
          </a:p>
          <a:p>
            <a:r>
              <a:rPr lang="en-US" dirty="0" smtClean="0"/>
              <a:t>The data will also contain the standards that apply to each RSA at the airport. </a:t>
            </a:r>
          </a:p>
          <a:p>
            <a:r>
              <a:rPr lang="en-US" dirty="0" smtClean="0"/>
              <a:t>In addition, </a:t>
            </a:r>
            <a:r>
              <a:rPr lang="en-US" b="1" dirty="0" smtClean="0"/>
              <a:t>all objects within the area </a:t>
            </a:r>
            <a:r>
              <a:rPr lang="en-US" dirty="0" smtClean="0"/>
              <a:t>that comprises a standard RSA </a:t>
            </a:r>
            <a:r>
              <a:rPr lang="en-US" b="1" dirty="0" smtClean="0"/>
              <a:t>shall be documented</a:t>
            </a:r>
          </a:p>
          <a:p>
            <a:endParaRPr lang="en-US" dirty="0"/>
          </a:p>
        </p:txBody>
      </p:sp>
      <p:sp>
        <p:nvSpPr>
          <p:cNvPr id="4" name="Slide Number Placeholder 3"/>
          <p:cNvSpPr>
            <a:spLocks noGrp="1"/>
          </p:cNvSpPr>
          <p:nvPr>
            <p:ph type="sldNum" sz="quarter" idx="10"/>
          </p:nvPr>
        </p:nvSpPr>
        <p:spPr/>
        <p:txBody>
          <a:bodyPr/>
          <a:lstStyle/>
          <a:p>
            <a:fld id="{9BC9D78A-FF59-46E2-9A7B-A07FC730ECC2}" type="slidenum">
              <a:rPr lang="en-US" smtClean="0"/>
              <a:t>20</a:t>
            </a:fld>
            <a:endParaRPr lang="en-US" dirty="0"/>
          </a:p>
        </p:txBody>
      </p:sp>
    </p:spTree>
    <p:extLst>
      <p:ext uri="{BB962C8B-B14F-4D97-AF65-F5344CB8AC3E}">
        <p14:creationId xmlns:p14="http://schemas.microsoft.com/office/powerpoint/2010/main" val="1784211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Great Lakes Airports Division shall review the data collected for each RSA, and make one of the following determinations: </a:t>
            </a:r>
          </a:p>
          <a:p>
            <a:pPr lvl="1"/>
            <a:r>
              <a:rPr lang="en-US" b="1" dirty="0" smtClean="0"/>
              <a:t>(1) </a:t>
            </a:r>
            <a:r>
              <a:rPr lang="en-US" dirty="0" smtClean="0"/>
              <a:t>The existing RSA meets the current standards contained in AC 150/5300-13. </a:t>
            </a:r>
          </a:p>
          <a:p>
            <a:pPr lvl="1"/>
            <a:r>
              <a:rPr lang="en-US" b="1" dirty="0" smtClean="0"/>
              <a:t>(2) </a:t>
            </a:r>
            <a:r>
              <a:rPr lang="en-US" dirty="0" smtClean="0"/>
              <a:t>The existing RSA does not meet standards but it is practicable to improve the RSA so that it will meet current standards. </a:t>
            </a:r>
          </a:p>
          <a:p>
            <a:pPr lvl="1"/>
            <a:r>
              <a:rPr lang="en-US" b="1" dirty="0" smtClean="0"/>
              <a:t>(3) </a:t>
            </a:r>
            <a:r>
              <a:rPr lang="en-US" dirty="0" smtClean="0"/>
              <a:t>The existing RSA can be improved to enhance safety, but the RSA will still not meet current standards. </a:t>
            </a:r>
          </a:p>
          <a:p>
            <a:pPr lvl="1"/>
            <a:r>
              <a:rPr lang="en-US" b="1" dirty="0" smtClean="0"/>
              <a:t>(4) </a:t>
            </a:r>
            <a:r>
              <a:rPr lang="en-US" dirty="0" smtClean="0"/>
              <a:t>The existing RSA does not meet current standards, and it is not practicable to improve the RSA. </a:t>
            </a:r>
          </a:p>
          <a:p>
            <a:endParaRPr lang="en-US" dirty="0"/>
          </a:p>
        </p:txBody>
      </p:sp>
      <p:sp>
        <p:nvSpPr>
          <p:cNvPr id="4" name="Slide Number Placeholder 3"/>
          <p:cNvSpPr>
            <a:spLocks noGrp="1"/>
          </p:cNvSpPr>
          <p:nvPr>
            <p:ph type="sldNum" sz="quarter" idx="10"/>
          </p:nvPr>
        </p:nvSpPr>
        <p:spPr/>
        <p:txBody>
          <a:bodyPr/>
          <a:lstStyle/>
          <a:p>
            <a:fld id="{9BC9D78A-FF59-46E2-9A7B-A07FC730ECC2}" type="slidenum">
              <a:rPr lang="en-US" smtClean="0"/>
              <a:t>21</a:t>
            </a:fld>
            <a:endParaRPr lang="en-US" dirty="0"/>
          </a:p>
        </p:txBody>
      </p:sp>
    </p:spTree>
    <p:extLst>
      <p:ext uri="{BB962C8B-B14F-4D97-AF65-F5344CB8AC3E}">
        <p14:creationId xmlns:p14="http://schemas.microsoft.com/office/powerpoint/2010/main" val="2808306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AGL will be conducting RSA Determinations for the non-compliant classified NPIAS general aviation airports </a:t>
            </a:r>
          </a:p>
          <a:p>
            <a:endParaRPr lang="en-US" dirty="0" smtClean="0"/>
          </a:p>
          <a:p>
            <a:r>
              <a:rPr lang="en-US" dirty="0" smtClean="0"/>
              <a:t>Our current goal is 62 RSAs within the region.  Your ADO PM will reach out to the affected airports.</a:t>
            </a:r>
            <a:endParaRPr lang="en-US" dirty="0"/>
          </a:p>
        </p:txBody>
      </p:sp>
      <p:sp>
        <p:nvSpPr>
          <p:cNvPr id="4" name="Slide Number Placeholder 3"/>
          <p:cNvSpPr>
            <a:spLocks noGrp="1"/>
          </p:cNvSpPr>
          <p:nvPr>
            <p:ph type="sldNum" sz="quarter" idx="10"/>
          </p:nvPr>
        </p:nvSpPr>
        <p:spPr/>
        <p:txBody>
          <a:bodyPr/>
          <a:lstStyle/>
          <a:p>
            <a:fld id="{9BC9D78A-FF59-46E2-9A7B-A07FC730ECC2}" type="slidenum">
              <a:rPr lang="en-US" smtClean="0"/>
              <a:t>22</a:t>
            </a:fld>
            <a:endParaRPr lang="en-US" dirty="0"/>
          </a:p>
        </p:txBody>
      </p:sp>
    </p:spTree>
    <p:extLst>
      <p:ext uri="{BB962C8B-B14F-4D97-AF65-F5344CB8AC3E}">
        <p14:creationId xmlns:p14="http://schemas.microsoft.com/office/powerpoint/2010/main" val="316463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a:t>
            </a:r>
            <a:r>
              <a:rPr lang="en-US" baseline="0" dirty="0" smtClean="0"/>
              <a:t>t changes in timing include:</a:t>
            </a:r>
          </a:p>
          <a:p>
            <a:pPr marL="174708" indent="-174708">
              <a:buFont typeface="Arial" panose="020B0604020202020204" pitchFamily="34" charset="0"/>
              <a:buChar char="•"/>
            </a:pPr>
            <a:r>
              <a:rPr lang="en-US" baseline="0" dirty="0" smtClean="0"/>
              <a:t>Establishing a hard deadline for federal agency grant closeout.  Now 1 year from </a:t>
            </a:r>
            <a:r>
              <a:rPr lang="en-US" baseline="0" dirty="0" err="1" smtClean="0"/>
              <a:t>PoP</a:t>
            </a:r>
            <a:r>
              <a:rPr lang="en-US" baseline="0" dirty="0" smtClean="0"/>
              <a:t> end date.</a:t>
            </a:r>
          </a:p>
          <a:p>
            <a:pPr marL="174708" indent="-174708">
              <a:buFont typeface="Arial" panose="020B0604020202020204" pitchFamily="34" charset="0"/>
              <a:buChar char="•"/>
            </a:pPr>
            <a:r>
              <a:rPr lang="en-US" baseline="0" dirty="0" smtClean="0"/>
              <a:t>Increasing Sponsor Liquidation/Closeout from 90 days to 120 days.  The exception being SBGP </a:t>
            </a:r>
            <a:r>
              <a:rPr lang="en-US" baseline="0" dirty="0" err="1" smtClean="0"/>
              <a:t>subawards</a:t>
            </a:r>
            <a:r>
              <a:rPr lang="en-US" baseline="0" dirty="0" smtClean="0"/>
              <a:t>.  </a:t>
            </a:r>
            <a:r>
              <a:rPr lang="en-US" baseline="0" dirty="0" err="1" smtClean="0"/>
              <a:t>Subrecipients</a:t>
            </a:r>
            <a:r>
              <a:rPr lang="en-US" baseline="0" dirty="0" smtClean="0"/>
              <a:t> still have a 90 day liquidation/closeout period.</a:t>
            </a:r>
          </a:p>
        </p:txBody>
      </p:sp>
      <p:sp>
        <p:nvSpPr>
          <p:cNvPr id="4" name="Slide Number Placeholder 3"/>
          <p:cNvSpPr>
            <a:spLocks noGrp="1"/>
          </p:cNvSpPr>
          <p:nvPr>
            <p:ph type="sldNum" sz="quarter" idx="10"/>
          </p:nvPr>
        </p:nvSpPr>
        <p:spPr/>
        <p:txBody>
          <a:bodyPr/>
          <a:lstStyle/>
          <a:p>
            <a:fld id="{CE4D2CF6-4BCA-4871-B34C-37FB8E1B606F}" type="slidenum">
              <a:rPr lang="en-US" smtClean="0"/>
              <a:t>4</a:t>
            </a:fld>
            <a:endParaRPr lang="en-US"/>
          </a:p>
        </p:txBody>
      </p:sp>
    </p:spTree>
    <p:extLst>
      <p:ext uri="{BB962C8B-B14F-4D97-AF65-F5344CB8AC3E}">
        <p14:creationId xmlns:p14="http://schemas.microsoft.com/office/powerpoint/2010/main" val="164282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costs incurred after the</a:t>
            </a:r>
            <a:r>
              <a:rPr lang="en-US" baseline="0" dirty="0" smtClean="0"/>
              <a:t> Period Performance End Date</a:t>
            </a:r>
            <a:r>
              <a:rPr lang="en-US" dirty="0" smtClean="0"/>
              <a:t> are unallowable and will result in an improper payment.</a:t>
            </a:r>
          </a:p>
          <a:p>
            <a:endParaRPr lang="en-US" dirty="0" smtClean="0"/>
          </a:p>
          <a:p>
            <a:pPr defTabSz="931774">
              <a:defRPr/>
            </a:pPr>
            <a:r>
              <a:rPr lang="en-US" dirty="0"/>
              <a:t>-The ADO must also record the sponsor’s failure to comply with the original terms and conditions of the grant agreement in the SOAR AIP Risk Tool assessment.</a:t>
            </a:r>
          </a:p>
          <a:p>
            <a:endParaRPr lang="en-US" dirty="0"/>
          </a:p>
        </p:txBody>
      </p:sp>
      <p:sp>
        <p:nvSpPr>
          <p:cNvPr id="4" name="Slide Number Placeholder 3"/>
          <p:cNvSpPr>
            <a:spLocks noGrp="1"/>
          </p:cNvSpPr>
          <p:nvPr>
            <p:ph type="sldNum" sz="quarter" idx="10"/>
          </p:nvPr>
        </p:nvSpPr>
        <p:spPr/>
        <p:txBody>
          <a:bodyPr/>
          <a:lstStyle/>
          <a:p>
            <a:fld id="{CE4D2CF6-4BCA-4871-B34C-37FB8E1B606F}" type="slidenum">
              <a:rPr lang="en-US" smtClean="0"/>
              <a:t>5</a:t>
            </a:fld>
            <a:endParaRPr lang="en-US"/>
          </a:p>
        </p:txBody>
      </p:sp>
    </p:spTree>
    <p:extLst>
      <p:ext uri="{BB962C8B-B14F-4D97-AF65-F5344CB8AC3E}">
        <p14:creationId xmlns:p14="http://schemas.microsoft.com/office/powerpoint/2010/main" val="143228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D2CF6-4BCA-4871-B34C-37FB8E1B606F}" type="slidenum">
              <a:rPr lang="en-US" smtClean="0"/>
              <a:t>6</a:t>
            </a:fld>
            <a:endParaRPr lang="en-US"/>
          </a:p>
        </p:txBody>
      </p:sp>
    </p:spTree>
    <p:extLst>
      <p:ext uri="{BB962C8B-B14F-4D97-AF65-F5344CB8AC3E}">
        <p14:creationId xmlns:p14="http://schemas.microsoft.com/office/powerpoint/2010/main" val="65696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9D78A-FF59-46E2-9A7B-A07FC730ECC2}" type="slidenum">
              <a:rPr lang="en-US" smtClean="0"/>
              <a:t>8</a:t>
            </a:fld>
            <a:endParaRPr lang="en-US" dirty="0"/>
          </a:p>
        </p:txBody>
      </p:sp>
    </p:spTree>
    <p:extLst>
      <p:ext uri="{BB962C8B-B14F-4D97-AF65-F5344CB8AC3E}">
        <p14:creationId xmlns:p14="http://schemas.microsoft.com/office/powerpoint/2010/main" val="197861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a) states that the FAA may not directly or indirectly regulate, the acquisition, use, lease, encumbrance, transfer, or disposal of land by an airport owner or operator; any facility upon such land; or any portion of such land or facility.</a:t>
            </a:r>
            <a:endParaRPr lang="en-US" dirty="0"/>
          </a:p>
        </p:txBody>
      </p:sp>
      <p:sp>
        <p:nvSpPr>
          <p:cNvPr id="4" name="Slide Number Placeholder 3"/>
          <p:cNvSpPr>
            <a:spLocks noGrp="1"/>
          </p:cNvSpPr>
          <p:nvPr>
            <p:ph type="sldNum" sz="quarter" idx="10"/>
          </p:nvPr>
        </p:nvSpPr>
        <p:spPr/>
        <p:txBody>
          <a:bodyPr/>
          <a:lstStyle/>
          <a:p>
            <a:fld id="{9BC9D78A-FF59-46E2-9A7B-A07FC730ECC2}" type="slidenum">
              <a:rPr lang="en-US" smtClean="0"/>
              <a:t>9</a:t>
            </a:fld>
            <a:endParaRPr lang="en-US" dirty="0"/>
          </a:p>
        </p:txBody>
      </p:sp>
    </p:spTree>
    <p:extLst>
      <p:ext uri="{BB962C8B-B14F-4D97-AF65-F5344CB8AC3E}">
        <p14:creationId xmlns:p14="http://schemas.microsoft.com/office/powerpoint/2010/main" val="2385886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b) are the exceptions which generally include projects involving land purchased with AIP, PFC or surplus property</a:t>
            </a:r>
          </a:p>
          <a:p>
            <a:endParaRPr lang="en-US" dirty="0"/>
          </a:p>
          <a:p>
            <a:r>
              <a:rPr lang="en-US" dirty="0"/>
              <a:t>Section 163(b) Exceptions, (c) Rules of construction</a:t>
            </a:r>
          </a:p>
          <a:p>
            <a:r>
              <a:rPr lang="en-US" dirty="0"/>
              <a:t>FAA may regulate to ensure:</a:t>
            </a:r>
          </a:p>
          <a:p>
            <a:r>
              <a:rPr lang="en-US" dirty="0"/>
              <a:t>(b)(1)(A): the </a:t>
            </a:r>
            <a:r>
              <a:rPr lang="en-US" b="1" dirty="0"/>
              <a:t>safe and efficient </a:t>
            </a:r>
            <a:r>
              <a:rPr lang="en-US" dirty="0"/>
              <a:t>operation of aircraft; or </a:t>
            </a:r>
            <a:r>
              <a:rPr lang="en-US" b="1" dirty="0"/>
              <a:t>safety of people or property </a:t>
            </a:r>
            <a:r>
              <a:rPr lang="en-US" dirty="0"/>
              <a:t>on the ground; and </a:t>
            </a:r>
          </a:p>
          <a:p>
            <a:r>
              <a:rPr lang="en-US" dirty="0"/>
              <a:t>(b)(1)(B) and (C): that airport owner receives or pays </a:t>
            </a:r>
            <a:r>
              <a:rPr lang="en-US" b="1" dirty="0"/>
              <a:t>fair market value</a:t>
            </a:r>
          </a:p>
          <a:p>
            <a:r>
              <a:rPr lang="en-US" dirty="0"/>
              <a:t>Section 163(a) </a:t>
            </a:r>
            <a:r>
              <a:rPr lang="en-US" u="sng" dirty="0"/>
              <a:t>does not apply to</a:t>
            </a:r>
            <a:r>
              <a:rPr lang="en-US" dirty="0"/>
              <a:t>:</a:t>
            </a:r>
          </a:p>
          <a:p>
            <a:r>
              <a:rPr lang="en-US" dirty="0"/>
              <a:t>(b)(2): land or a facility acquired or modified </a:t>
            </a:r>
            <a:r>
              <a:rPr lang="en-US" b="1" dirty="0"/>
              <a:t>using federal funding </a:t>
            </a:r>
            <a:r>
              <a:rPr lang="en-US" dirty="0"/>
              <a:t>or</a:t>
            </a:r>
          </a:p>
          <a:p>
            <a:r>
              <a:rPr lang="en-US" dirty="0"/>
              <a:t>(b)(3): </a:t>
            </a:r>
            <a:r>
              <a:rPr lang="en-US" b="1" dirty="0"/>
              <a:t>Surplus Property Act </a:t>
            </a:r>
            <a:r>
              <a:rPr lang="en-US" dirty="0"/>
              <a:t>land or </a:t>
            </a:r>
            <a:r>
              <a:rPr lang="en-US" b="1" dirty="0"/>
              <a:t>PFC</a:t>
            </a:r>
            <a:r>
              <a:rPr lang="en-US" dirty="0"/>
              <a:t> land or facilities; and</a:t>
            </a:r>
          </a:p>
          <a:p>
            <a:r>
              <a:rPr lang="en-US" dirty="0"/>
              <a:t>(c): </a:t>
            </a:r>
            <a:r>
              <a:rPr lang="en-US" b="1" dirty="0"/>
              <a:t>Nothing affects existing rules for Airport revenues</a:t>
            </a:r>
            <a:r>
              <a:rPr lang="en-US" dirty="0"/>
              <a:t>- 47107(b); 47133</a:t>
            </a:r>
          </a:p>
          <a:p>
            <a:endParaRPr lang="en-US" dirty="0"/>
          </a:p>
        </p:txBody>
      </p:sp>
      <p:sp>
        <p:nvSpPr>
          <p:cNvPr id="4" name="Slide Number Placeholder 3"/>
          <p:cNvSpPr>
            <a:spLocks noGrp="1"/>
          </p:cNvSpPr>
          <p:nvPr>
            <p:ph type="sldNum" sz="quarter" idx="10"/>
          </p:nvPr>
        </p:nvSpPr>
        <p:spPr/>
        <p:txBody>
          <a:bodyPr/>
          <a:lstStyle/>
          <a:p>
            <a:fld id="{9BC9D78A-FF59-46E2-9A7B-A07FC730ECC2}" type="slidenum">
              <a:rPr lang="en-US" smtClean="0"/>
              <a:t>10</a:t>
            </a:fld>
            <a:endParaRPr lang="en-US" dirty="0"/>
          </a:p>
        </p:txBody>
      </p:sp>
    </p:spTree>
    <p:extLst>
      <p:ext uri="{BB962C8B-B14F-4D97-AF65-F5344CB8AC3E}">
        <p14:creationId xmlns:p14="http://schemas.microsoft.com/office/powerpoint/2010/main" val="77709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foundation of FAA policy on ALPs is derived from Title 49 U.S.C. § 47107(a)(16), which requires airport sponsors to maintain a current ALP that meets certain requirements. </a:t>
            </a:r>
          </a:p>
          <a:p>
            <a:pPr defTabSz="931774">
              <a:defRPr/>
            </a:pPr>
            <a:endParaRPr lang="en-US" dirty="0"/>
          </a:p>
          <a:p>
            <a:pPr defTabSz="931774">
              <a:defRPr/>
            </a:pPr>
            <a:r>
              <a:rPr lang="en-US" dirty="0"/>
              <a:t>Section d) limits FAA’s Airport Layout Plan Authority.  It is the only part of section 163 that is codified in statute - - 49 United States Code (U.S.C.) § 47107(a)(16))</a:t>
            </a:r>
          </a:p>
          <a:p>
            <a:endParaRPr lang="en-US" dirty="0" smtClean="0"/>
          </a:p>
          <a:p>
            <a:pPr defTabSz="931774">
              <a:defRPr/>
            </a:pPr>
            <a:r>
              <a:rPr lang="en-US" dirty="0" smtClean="0"/>
              <a:t>Changes to ALP requires examination on these 3 zones of interest.</a:t>
            </a:r>
          </a:p>
          <a:p>
            <a:pPr marL="232943" indent="-232943" defTabSz="931774">
              <a:buFontTx/>
              <a:buAutoNum type="arabicParenBoth"/>
              <a:defRPr/>
            </a:pPr>
            <a:r>
              <a:rPr lang="en-US" dirty="0" smtClean="0"/>
              <a:t>That </a:t>
            </a:r>
            <a:r>
              <a:rPr lang="en-US" b="1" dirty="0" smtClean="0"/>
              <a:t>materially impact </a:t>
            </a:r>
            <a:r>
              <a:rPr lang="en-US" dirty="0" smtClean="0"/>
              <a:t>the safe and efficient operation of aircraft at, to, or from the airport; </a:t>
            </a:r>
          </a:p>
          <a:p>
            <a:pPr marL="232943" indent="-232943" defTabSz="931774">
              <a:buFontTx/>
              <a:buAutoNum type="arabicParenBoth"/>
              <a:defRPr/>
            </a:pPr>
            <a:r>
              <a:rPr lang="en-US" dirty="0" smtClean="0"/>
              <a:t>That would </a:t>
            </a:r>
            <a:r>
              <a:rPr lang="en-US" b="1" dirty="0" smtClean="0"/>
              <a:t>adversely affect </a:t>
            </a:r>
            <a:r>
              <a:rPr lang="en-US" dirty="0" smtClean="0"/>
              <a:t>the safety of people or property on the ground adjacent to the airport as a result of aircraft operations; and </a:t>
            </a:r>
          </a:p>
          <a:p>
            <a:pPr marL="232943" indent="-232943" defTabSz="931774">
              <a:buFontTx/>
              <a:buAutoNum type="arabicParenBoth"/>
              <a:defRPr/>
            </a:pPr>
            <a:r>
              <a:rPr lang="en-US" dirty="0" smtClean="0"/>
              <a:t>That adversely affect the value of prior </a:t>
            </a:r>
            <a:r>
              <a:rPr lang="en-US" b="1" dirty="0" smtClean="0"/>
              <a:t>Federal investments</a:t>
            </a:r>
            <a:r>
              <a:rPr lang="en-US" dirty="0" smtClean="0"/>
              <a:t> to a significant extent.</a:t>
            </a:r>
          </a:p>
          <a:p>
            <a:pPr defTabSz="931774">
              <a:defRPr/>
            </a:pPr>
            <a:endParaRPr lang="en-US" dirty="0" smtClean="0"/>
          </a:p>
          <a:p>
            <a:pPr defTabSz="931774">
              <a:defRPr/>
            </a:pPr>
            <a:r>
              <a:rPr lang="en-US" dirty="0" smtClean="0"/>
              <a:t>FAA </a:t>
            </a:r>
            <a:r>
              <a:rPr lang="en-US" b="1" dirty="0" smtClean="0"/>
              <a:t>maintains the statutory authority </a:t>
            </a:r>
            <a:r>
              <a:rPr lang="en-US" dirty="0" smtClean="0"/>
              <a:t>in making these determinations.</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BC9D78A-FF59-46E2-9A7B-A07FC730ECC2}" type="slidenum">
              <a:rPr lang="en-US" smtClean="0"/>
              <a:t>11</a:t>
            </a:fld>
            <a:endParaRPr lang="en-US" dirty="0"/>
          </a:p>
        </p:txBody>
      </p:sp>
    </p:spTree>
    <p:extLst>
      <p:ext uri="{BB962C8B-B14F-4D97-AF65-F5344CB8AC3E}">
        <p14:creationId xmlns:p14="http://schemas.microsoft.com/office/powerpoint/2010/main" val="25414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C9D78A-FF59-46E2-9A7B-A07FC730ECC2}" type="slidenum">
              <a:rPr lang="en-US" smtClean="0"/>
              <a:t>12</a:t>
            </a:fld>
            <a:endParaRPr lang="en-US" dirty="0"/>
          </a:p>
        </p:txBody>
      </p:sp>
    </p:spTree>
    <p:extLst>
      <p:ext uri="{BB962C8B-B14F-4D97-AF65-F5344CB8AC3E}">
        <p14:creationId xmlns:p14="http://schemas.microsoft.com/office/powerpoint/2010/main" val="1785449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31" y="10411"/>
            <a:ext cx="6349332" cy="6858000"/>
          </a:xfrm>
          <a:prstGeom prst="rect">
            <a:avLst/>
          </a:prstGeom>
        </p:spPr>
      </p:pic>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smtClean="0"/>
              <a:t>Click to edit Master subtitle style</a:t>
            </a:r>
            <a:endParaRPr lang="en-US" noProof="0" dirty="0" smtClean="0"/>
          </a:p>
        </p:txBody>
      </p:sp>
      <p:sp>
        <p:nvSpPr>
          <p:cNvPr id="63515" name="Text Box 1051"/>
          <p:cNvSpPr txBox="1">
            <a:spLocks noChangeArrowheads="1"/>
          </p:cNvSpPr>
          <p:nvPr/>
        </p:nvSpPr>
        <p:spPr bwMode="auto">
          <a:xfrm>
            <a:off x="361182" y="3393863"/>
            <a:ext cx="54129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p:nvGrpSpPr>
        <p:grpSpPr bwMode="auto">
          <a:xfrm>
            <a:off x="7970469" y="177768"/>
            <a:ext cx="3206750" cy="909638"/>
            <a:chOff x="3700" y="171"/>
            <a:chExt cx="1515"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grpSp>
        <p:nvGrpSpPr>
          <p:cNvPr id="9" name="Group 25"/>
          <p:cNvGrpSpPr>
            <a:grpSpLocks/>
          </p:cNvGrpSpPr>
          <p:nvPr/>
        </p:nvGrpSpPr>
        <p:grpSpPr bwMode="auto">
          <a:xfrm>
            <a:off x="9329967" y="6097937"/>
            <a:ext cx="2275417" cy="660400"/>
            <a:chOff x="3596" y="3859"/>
            <a:chExt cx="1075"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Tree>
    <p:extLst>
      <p:ext uri="{BB962C8B-B14F-4D97-AF65-F5344CB8AC3E}">
        <p14:creationId xmlns:p14="http://schemas.microsoft.com/office/powerpoint/2010/main" val="21589154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fld id="{2102A2B3-193C-4D40-954E-9BA98416A7FD}" type="datetimeFigureOut">
              <a:rPr lang="en-US" smtClean="0"/>
              <a:t>8/24/2021</a:t>
            </a:fld>
            <a:endParaRPr lang="en-US"/>
          </a:p>
        </p:txBody>
      </p:sp>
      <p:sp>
        <p:nvSpPr>
          <p:cNvPr id="11" name="Footer Placeholder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a:p>
        </p:txBody>
      </p:sp>
      <p:sp>
        <p:nvSpPr>
          <p:cNvPr id="12" name="Slide Number Placeholder 11"/>
          <p:cNvSpPr>
            <a:spLocks noGrp="1" noChangeArrowheads="1"/>
          </p:cNvSpPr>
          <p:nvPr>
            <p:ph type="sldNum" sz="quarter" idx="4"/>
          </p:nvPr>
        </p:nvSpPr>
        <p:spPr bwMode="auto">
          <a:xfrm>
            <a:off x="9971852" y="6248400"/>
            <a:ext cx="14363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B9B6DA01-37A9-4F4E-8440-95589DE03521}" type="slidenum">
              <a:rPr lang="en-US" smtClean="0"/>
              <a:t>‹#›</a:t>
            </a:fld>
            <a:endParaRPr lang="en-US"/>
          </a:p>
        </p:txBody>
      </p:sp>
    </p:spTree>
    <p:extLst>
      <p:ext uri="{BB962C8B-B14F-4D97-AF65-F5344CB8AC3E}">
        <p14:creationId xmlns:p14="http://schemas.microsoft.com/office/powerpoint/2010/main" val="26415949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102A2B3-193C-4D40-954E-9BA98416A7FD}" type="datetimeFigureOut">
              <a:rPr lang="en-US" smtClean="0"/>
              <a:t>8/24/2021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B6DA01-37A9-4F4E-8440-95589DE03521}" type="slidenum">
              <a:rPr lang="en-US" smtClean="0"/>
              <a:t>‹#›</a:t>
            </a:fld>
            <a:endParaRPr lang="en-US"/>
          </a:p>
        </p:txBody>
      </p:sp>
    </p:spTree>
    <p:extLst>
      <p:ext uri="{BB962C8B-B14F-4D97-AF65-F5344CB8AC3E}">
        <p14:creationId xmlns:p14="http://schemas.microsoft.com/office/powerpoint/2010/main" val="1246698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102A2B3-193C-4D40-954E-9BA98416A7FD}" type="datetimeFigureOut">
              <a:rPr lang="en-US" smtClean="0"/>
              <a:t>8/24/2021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9B6DA01-37A9-4F4E-8440-95589DE03521}" type="slidenum">
              <a:rPr lang="en-US" smtClean="0"/>
              <a:t>‹#›</a:t>
            </a:fld>
            <a:endParaRPr lang="en-US"/>
          </a:p>
        </p:txBody>
      </p:sp>
    </p:spTree>
    <p:extLst>
      <p:ext uri="{BB962C8B-B14F-4D97-AF65-F5344CB8AC3E}">
        <p14:creationId xmlns:p14="http://schemas.microsoft.com/office/powerpoint/2010/main" val="6089804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102A2B3-193C-4D40-954E-9BA98416A7FD}" type="datetimeFigureOut">
              <a:rPr lang="en-US" smtClean="0"/>
              <a:t>8/24/2021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9B6DA01-37A9-4F4E-8440-95589DE03521}" type="slidenum">
              <a:rPr lang="en-US" smtClean="0"/>
              <a:t>‹#›</a:t>
            </a:fld>
            <a:endParaRPr lang="en-US"/>
          </a:p>
        </p:txBody>
      </p:sp>
    </p:spTree>
    <p:extLst>
      <p:ext uri="{BB962C8B-B14F-4D97-AF65-F5344CB8AC3E}">
        <p14:creationId xmlns:p14="http://schemas.microsoft.com/office/powerpoint/2010/main" val="38226655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2102A2B3-193C-4D40-954E-9BA98416A7FD}" type="datetimeFigureOut">
              <a:rPr lang="en-US" smtClean="0"/>
              <a:t>8/24/2021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B6DA01-37A9-4F4E-8440-95589DE03521}" type="slidenum">
              <a:rPr lang="en-US" smtClean="0"/>
              <a:t>‹#›</a:t>
            </a:fld>
            <a:endParaRPr lang="en-US"/>
          </a:p>
        </p:txBody>
      </p:sp>
    </p:spTree>
    <p:extLst>
      <p:ext uri="{BB962C8B-B14F-4D97-AF65-F5344CB8AC3E}">
        <p14:creationId xmlns:p14="http://schemas.microsoft.com/office/powerpoint/2010/main" val="6735120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fld id="{2102A2B3-193C-4D40-954E-9BA98416A7FD}" type="datetimeFigureOut">
              <a:rPr lang="en-US" smtClean="0"/>
              <a:t>8/24/2021</a:t>
            </a:fld>
            <a:endParaRPr lang="en-US"/>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a:p>
        </p:txBody>
      </p:sp>
      <p:sp>
        <p:nvSpPr>
          <p:cNvPr id="56331" name="Rectangle 11"/>
          <p:cNvSpPr>
            <a:spLocks noGrp="1" noChangeArrowheads="1"/>
          </p:cNvSpPr>
          <p:nvPr>
            <p:ph type="sldNum" sz="quarter" idx="4"/>
          </p:nvPr>
        </p:nvSpPr>
        <p:spPr bwMode="auto">
          <a:xfrm>
            <a:off x="9971852" y="6248400"/>
            <a:ext cx="14363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B9B6DA01-37A9-4F4E-8440-95589DE03521}" type="slidenum">
              <a:rPr lang="en-US" smtClean="0"/>
              <a:t>‹#›</a:t>
            </a:fld>
            <a:endParaRPr lang="en-US"/>
          </a:p>
        </p:txBody>
      </p:sp>
      <p:grpSp>
        <p:nvGrpSpPr>
          <p:cNvPr id="56345" name="Group 25"/>
          <p:cNvGrpSpPr>
            <a:grpSpLocks/>
          </p:cNvGrpSpPr>
          <p:nvPr/>
        </p:nvGrpSpPr>
        <p:grpSpPr bwMode="auto">
          <a:xfrm>
            <a:off x="7323054" y="6126158"/>
            <a:ext cx="2275417" cy="660400"/>
            <a:chOff x="3596" y="3859"/>
            <a:chExt cx="1075"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50957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10009481" y="6248400"/>
            <a:ext cx="1398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p:nvGrpSpPr>
        <p:grpSpPr bwMode="auto">
          <a:xfrm>
            <a:off x="7323054"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19842681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p:txBody>
          <a:bodyPr/>
          <a:lstStyle/>
          <a:p>
            <a:r>
              <a:rPr lang="en-US" dirty="0" smtClean="0"/>
              <a:t>Detroit Airports District Office</a:t>
            </a:r>
            <a:endParaRPr lang="en-US" dirty="0"/>
          </a:p>
        </p:txBody>
      </p:sp>
      <p:sp>
        <p:nvSpPr>
          <p:cNvPr id="32780" name="Rectangle 12"/>
          <p:cNvSpPr>
            <a:spLocks noGrp="1" noChangeArrowheads="1"/>
          </p:cNvSpPr>
          <p:nvPr>
            <p:ph type="subTitle" idx="1"/>
          </p:nvPr>
        </p:nvSpPr>
        <p:spPr/>
        <p:txBody>
          <a:bodyPr/>
          <a:lstStyle/>
          <a:p>
            <a:r>
              <a:rPr lang="en-US" dirty="0" smtClean="0"/>
              <a:t>FAA Update</a:t>
            </a:r>
            <a:r>
              <a:rPr lang="en-US" dirty="0" smtClean="0">
                <a:solidFill>
                  <a:schemeClr val="tx1"/>
                </a:solidFill>
              </a:rPr>
              <a:t> </a:t>
            </a:r>
            <a:endParaRPr lang="en-US" dirty="0">
              <a:solidFill>
                <a:schemeClr val="tx1"/>
              </a:solidFill>
            </a:endParaRPr>
          </a:p>
        </p:txBody>
      </p:sp>
      <p:sp>
        <p:nvSpPr>
          <p:cNvPr id="32785" name="Text Box 17"/>
          <p:cNvSpPr txBox="1">
            <a:spLocks noChangeArrowheads="1"/>
          </p:cNvSpPr>
          <p:nvPr/>
        </p:nvSpPr>
        <p:spPr bwMode="auto">
          <a:xfrm>
            <a:off x="3380613" y="3411590"/>
            <a:ext cx="438055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buFontTx/>
              <a:buNone/>
            </a:pPr>
            <a:r>
              <a:rPr lang="en-US" sz="1600" dirty="0"/>
              <a:t>2021 Ohio Aviation Association Conference</a:t>
            </a:r>
            <a:endParaRPr lang="en-US" sz="1600" dirty="0"/>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600" dirty="0"/>
              <a:t>John Mayfield, Manager</a:t>
            </a:r>
            <a:endParaRPr lang="en-US" sz="1600" dirty="0"/>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None/>
            </a:pPr>
            <a:r>
              <a:rPr lang="en-US" sz="1600" dirty="0"/>
              <a:t>August 25, 2021</a:t>
            </a:r>
            <a:endParaRPr lang="en-US" sz="1600" dirty="0"/>
          </a:p>
        </p:txBody>
      </p:sp>
    </p:spTree>
    <p:extLst>
      <p:ext uri="{BB962C8B-B14F-4D97-AF65-F5344CB8AC3E}">
        <p14:creationId xmlns:p14="http://schemas.microsoft.com/office/powerpoint/2010/main" val="418885793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FAA may regulate to ensure:</a:t>
            </a:r>
          </a:p>
          <a:p>
            <a:pPr lvl="1"/>
            <a:r>
              <a:rPr lang="en-US" dirty="0"/>
              <a:t>(b)(1)(A): the safe and efficient operation of aircraft; or safety of people or property on the ground; and </a:t>
            </a:r>
          </a:p>
          <a:p>
            <a:pPr lvl="1"/>
            <a:r>
              <a:rPr lang="en-US" dirty="0"/>
              <a:t>(b)(1)(B) and (C): that airport owner receives or pays fair market value</a:t>
            </a:r>
          </a:p>
          <a:p>
            <a:r>
              <a:rPr lang="en-US" dirty="0"/>
              <a:t>Section 163(a) does not apply to:</a:t>
            </a:r>
          </a:p>
          <a:p>
            <a:pPr lvl="1"/>
            <a:r>
              <a:rPr lang="en-US" dirty="0"/>
              <a:t>(b)(2): land or a facility acquired or modified using federal funding or</a:t>
            </a:r>
          </a:p>
          <a:p>
            <a:pPr lvl="1"/>
            <a:r>
              <a:rPr lang="en-US" dirty="0"/>
              <a:t>(b)(3): Surplus Property Act land or PFC land or facilities; and</a:t>
            </a:r>
          </a:p>
          <a:p>
            <a:r>
              <a:rPr lang="en-US" dirty="0"/>
              <a:t>(c): Nothing affects existing rules for Airport revenues- 47107(b); 47133</a:t>
            </a:r>
          </a:p>
        </p:txBody>
      </p:sp>
      <p:sp>
        <p:nvSpPr>
          <p:cNvPr id="3" name="Slide Number Placeholder 2"/>
          <p:cNvSpPr>
            <a:spLocks noGrp="1"/>
          </p:cNvSpPr>
          <p:nvPr>
            <p:ph type="sldNum" sz="quarter" idx="4294967295"/>
          </p:nvPr>
        </p:nvSpPr>
        <p:spPr/>
        <p:txBody>
          <a:bodyPr/>
          <a:lstStyle/>
          <a:p>
            <a:fld id="{5F23EC90-ABB8-0A44-A63A-6480D55117D5}" type="slidenum">
              <a:rPr lang="en-US" smtClean="0"/>
              <a:t>10</a:t>
            </a:fld>
            <a:endParaRPr lang="en-US" dirty="0"/>
          </a:p>
        </p:txBody>
      </p:sp>
      <p:sp>
        <p:nvSpPr>
          <p:cNvPr id="4" name="Title 3"/>
          <p:cNvSpPr>
            <a:spLocks noGrp="1"/>
          </p:cNvSpPr>
          <p:nvPr>
            <p:ph type="title"/>
          </p:nvPr>
        </p:nvSpPr>
        <p:spPr/>
        <p:txBody>
          <a:bodyPr>
            <a:normAutofit fontScale="90000"/>
          </a:bodyPr>
          <a:lstStyle/>
          <a:p>
            <a:r>
              <a:rPr lang="en-US" dirty="0"/>
              <a:t>Section 163(b) Exceptions, (c) Rules of construction</a:t>
            </a:r>
          </a:p>
        </p:txBody>
      </p:sp>
    </p:spTree>
    <p:extLst>
      <p:ext uri="{BB962C8B-B14F-4D97-AF65-F5344CB8AC3E}">
        <p14:creationId xmlns:p14="http://schemas.microsoft.com/office/powerpoint/2010/main" val="494731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700" dirty="0"/>
              <a:t>47107(16) amended: The FAA “</a:t>
            </a:r>
            <a:r>
              <a:rPr lang="en-US" sz="2700" i="1" dirty="0"/>
              <a:t>will</a:t>
            </a:r>
            <a:r>
              <a:rPr lang="en-US" sz="2700" dirty="0"/>
              <a:t> review and approve or disapprove only those portions of the plan…” </a:t>
            </a:r>
          </a:p>
          <a:p>
            <a:pPr lvl="1"/>
            <a:r>
              <a:rPr lang="en-US" sz="2700" dirty="0"/>
              <a:t>That materially impact the safe and efficient operation of aircraft at, to, or from the airport; </a:t>
            </a:r>
          </a:p>
          <a:p>
            <a:pPr lvl="1"/>
            <a:r>
              <a:rPr lang="en-US" sz="2700" dirty="0"/>
              <a:t>That would adversely affect the safety of people or property on the ground adjacent to the airport as a result of aircraft operations; and</a:t>
            </a:r>
          </a:p>
          <a:p>
            <a:pPr lvl="1"/>
            <a:r>
              <a:rPr lang="en-US" sz="2700" dirty="0"/>
              <a:t>That adversely affect the value of prior Federal investments to a significant extent</a:t>
            </a:r>
            <a:r>
              <a:rPr lang="en-US" sz="2700" dirty="0"/>
              <a:t>.</a:t>
            </a:r>
            <a:endParaRPr lang="en-US" sz="2700" dirty="0"/>
          </a:p>
        </p:txBody>
      </p:sp>
      <p:sp>
        <p:nvSpPr>
          <p:cNvPr id="3" name="Slide Number Placeholder 2"/>
          <p:cNvSpPr>
            <a:spLocks noGrp="1"/>
          </p:cNvSpPr>
          <p:nvPr>
            <p:ph type="sldNum" sz="quarter" idx="4294967295"/>
          </p:nvPr>
        </p:nvSpPr>
        <p:spPr/>
        <p:txBody>
          <a:bodyPr/>
          <a:lstStyle/>
          <a:p>
            <a:fld id="{5F23EC90-ABB8-0A44-A63A-6480D55117D5}" type="slidenum">
              <a:rPr lang="en-US" smtClean="0"/>
              <a:t>11</a:t>
            </a:fld>
            <a:endParaRPr lang="en-US" dirty="0"/>
          </a:p>
        </p:txBody>
      </p:sp>
      <p:sp>
        <p:nvSpPr>
          <p:cNvPr id="4" name="Title 3"/>
          <p:cNvSpPr>
            <a:spLocks noGrp="1"/>
          </p:cNvSpPr>
          <p:nvPr>
            <p:ph type="title"/>
          </p:nvPr>
        </p:nvSpPr>
        <p:spPr/>
        <p:txBody>
          <a:bodyPr/>
          <a:lstStyle/>
          <a:p>
            <a:r>
              <a:rPr lang="en-US" dirty="0"/>
              <a:t>Section 163(d) ALP Approval Authority</a:t>
            </a:r>
          </a:p>
        </p:txBody>
      </p:sp>
    </p:spTree>
    <p:extLst>
      <p:ext uri="{BB962C8B-B14F-4D97-AF65-F5344CB8AC3E}">
        <p14:creationId xmlns:p14="http://schemas.microsoft.com/office/powerpoint/2010/main" val="177533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FAA require to make a determination</a:t>
            </a:r>
            <a:r>
              <a:rPr lang="en-US" dirty="0" smtClean="0"/>
              <a:t>?</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52651" y="1825625"/>
            <a:ext cx="2486025" cy="4351338"/>
          </a:xfrm>
        </p:spPr>
      </p:pic>
      <p:sp>
        <p:nvSpPr>
          <p:cNvPr id="4" name="Content Placeholder 3"/>
          <p:cNvSpPr>
            <a:spLocks noGrp="1"/>
          </p:cNvSpPr>
          <p:nvPr>
            <p:ph sz="half" idx="2"/>
          </p:nvPr>
        </p:nvSpPr>
        <p:spPr>
          <a:xfrm>
            <a:off x="4758268" y="1825625"/>
            <a:ext cx="5281083" cy="4351338"/>
          </a:xfrm>
        </p:spPr>
        <p:txBody>
          <a:bodyPr/>
          <a:lstStyle/>
          <a:p>
            <a:pPr lvl="0"/>
            <a:r>
              <a:rPr lang="en-US" dirty="0"/>
              <a:t>ALP depicting project</a:t>
            </a:r>
          </a:p>
          <a:p>
            <a:pPr lvl="0"/>
            <a:r>
              <a:rPr lang="en-US" dirty="0"/>
              <a:t>Project description</a:t>
            </a:r>
          </a:p>
          <a:p>
            <a:pPr lvl="0"/>
            <a:r>
              <a:rPr lang="en-US" dirty="0"/>
              <a:t>Source of funding</a:t>
            </a:r>
          </a:p>
          <a:p>
            <a:pPr lvl="0"/>
            <a:r>
              <a:rPr lang="en-US" dirty="0"/>
              <a:t>For non-aeronautical development, analysis demonstrating land not needed for existing/future aeronautical use</a:t>
            </a:r>
          </a:p>
          <a:p>
            <a:pPr lvl="0"/>
            <a:r>
              <a:rPr lang="en-US" dirty="0"/>
              <a:t>Exhibit A and </a:t>
            </a:r>
            <a:r>
              <a:rPr lang="en-US" dirty="0" smtClean="0"/>
              <a:t>deeds</a:t>
            </a:r>
            <a:endParaRPr lang="en-US" dirty="0"/>
          </a:p>
        </p:txBody>
      </p:sp>
    </p:spTree>
    <p:extLst>
      <p:ext uri="{BB962C8B-B14F-4D97-AF65-F5344CB8AC3E}">
        <p14:creationId xmlns:p14="http://schemas.microsoft.com/office/powerpoint/2010/main" val="1316168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r>
              <a:rPr lang="en-US" dirty="0"/>
              <a:t>Sponsor’s obligation to maintain a current copy of their ALP at all </a:t>
            </a:r>
            <a:r>
              <a:rPr lang="en-US" dirty="0" smtClean="0"/>
              <a:t>times</a:t>
            </a:r>
            <a:endParaRPr lang="en-US" dirty="0"/>
          </a:p>
          <a:p>
            <a:pPr lvl="0"/>
            <a:r>
              <a:rPr lang="en-US" dirty="0"/>
              <a:t>Even when ALP approval is not required, other FAA approvals may be required, triggering NEPA or other obligations</a:t>
            </a:r>
          </a:p>
          <a:p>
            <a:pPr lvl="0"/>
            <a:r>
              <a:rPr lang="en-US" dirty="0"/>
              <a:t>Airspace reviews required for developments (part 77)</a:t>
            </a:r>
          </a:p>
          <a:p>
            <a:pPr lvl="0"/>
            <a:r>
              <a:rPr lang="en-US" dirty="0"/>
              <a:t>Revenues generated by the use, lease, encumbrance, transfer, or disposal of land remain airport revenue and </a:t>
            </a:r>
            <a:r>
              <a:rPr lang="en-US" b="1" dirty="0"/>
              <a:t>must stay on the airport </a:t>
            </a:r>
            <a:r>
              <a:rPr lang="en-US" dirty="0"/>
              <a:t>(Grant Assurance 25; 49 U.S.C. 47107(b); 47133)</a:t>
            </a:r>
          </a:p>
          <a:p>
            <a:r>
              <a:rPr lang="en-US" dirty="0"/>
              <a:t>Maintain current Exhibit </a:t>
            </a:r>
            <a:r>
              <a:rPr lang="en-US" dirty="0" smtClean="0"/>
              <a:t>A </a:t>
            </a:r>
            <a:endParaRPr lang="en-US" dirty="0"/>
          </a:p>
        </p:txBody>
      </p:sp>
      <p:sp>
        <p:nvSpPr>
          <p:cNvPr id="3" name="Slide Number Placeholder 2"/>
          <p:cNvSpPr>
            <a:spLocks noGrp="1"/>
          </p:cNvSpPr>
          <p:nvPr>
            <p:ph type="sldNum" sz="quarter" idx="4294967295"/>
          </p:nvPr>
        </p:nvSpPr>
        <p:spPr/>
        <p:txBody>
          <a:bodyPr/>
          <a:lstStyle/>
          <a:p>
            <a:fld id="{5F23EC90-ABB8-0A44-A63A-6480D55117D5}" type="slidenum">
              <a:rPr lang="en-US" smtClean="0"/>
              <a:t>13</a:t>
            </a:fld>
            <a:endParaRPr lang="en-US" dirty="0"/>
          </a:p>
        </p:txBody>
      </p:sp>
      <p:sp>
        <p:nvSpPr>
          <p:cNvPr id="4" name="Title 3"/>
          <p:cNvSpPr>
            <a:spLocks noGrp="1"/>
          </p:cNvSpPr>
          <p:nvPr>
            <p:ph type="title"/>
          </p:nvPr>
        </p:nvSpPr>
        <p:spPr/>
        <p:txBody>
          <a:bodyPr/>
          <a:lstStyle/>
          <a:p>
            <a:r>
              <a:rPr lang="en-US" dirty="0"/>
              <a:t>What does not change</a:t>
            </a:r>
            <a:r>
              <a:rPr lang="en-US"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361" y="242994"/>
            <a:ext cx="2726267" cy="1090507"/>
          </a:xfrm>
          <a:prstGeom prst="rect">
            <a:avLst/>
          </a:prstGeom>
        </p:spPr>
      </p:pic>
    </p:spTree>
    <p:extLst>
      <p:ext uri="{BB962C8B-B14F-4D97-AF65-F5344CB8AC3E}">
        <p14:creationId xmlns:p14="http://schemas.microsoft.com/office/powerpoint/2010/main" val="391031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Continue to work with the FAA’s District Offices to determine if Section 163 is applicable to your </a:t>
            </a:r>
            <a:r>
              <a:rPr lang="en-US" dirty="0" smtClean="0"/>
              <a:t>project </a:t>
            </a:r>
          </a:p>
          <a:p>
            <a:pPr lvl="1"/>
            <a:r>
              <a:rPr lang="en-US" b="1" dirty="0"/>
              <a:t>A</a:t>
            </a:r>
            <a:r>
              <a:rPr lang="en-US" b="1" dirty="0" smtClean="0"/>
              <a:t>ll </a:t>
            </a:r>
            <a:r>
              <a:rPr lang="en-US" b="1" dirty="0"/>
              <a:t>projects require a </a:t>
            </a:r>
            <a:r>
              <a:rPr lang="en-US" b="1" dirty="0" smtClean="0"/>
              <a:t>determination</a:t>
            </a:r>
            <a:endParaRPr lang="en-US" dirty="0"/>
          </a:p>
          <a:p>
            <a:pPr lvl="0"/>
            <a:r>
              <a:rPr lang="en-US" dirty="0" smtClean="0"/>
              <a:t>Clearly </a:t>
            </a:r>
            <a:r>
              <a:rPr lang="en-US" dirty="0"/>
              <a:t>define and document the airport’s aeronautical needs on the ALP</a:t>
            </a:r>
          </a:p>
          <a:p>
            <a:pPr lvl="0"/>
            <a:r>
              <a:rPr lang="en-US" dirty="0" smtClean="0"/>
              <a:t>Do </a:t>
            </a:r>
            <a:r>
              <a:rPr lang="en-US" dirty="0"/>
              <a:t>not start NEPA until a Section 163 Determination has been made</a:t>
            </a:r>
          </a:p>
          <a:p>
            <a:r>
              <a:rPr lang="en-US" dirty="0"/>
              <a:t>Work with </a:t>
            </a:r>
            <a:r>
              <a:rPr lang="en-US" dirty="0" smtClean="0"/>
              <a:t>the Detroit </a:t>
            </a:r>
            <a:r>
              <a:rPr lang="en-US" dirty="0"/>
              <a:t>ADO</a:t>
            </a:r>
          </a:p>
        </p:txBody>
      </p:sp>
      <p:sp>
        <p:nvSpPr>
          <p:cNvPr id="3" name="Slide Number Placeholder 2"/>
          <p:cNvSpPr>
            <a:spLocks noGrp="1"/>
          </p:cNvSpPr>
          <p:nvPr>
            <p:ph type="sldNum" sz="quarter" idx="4294967295"/>
          </p:nvPr>
        </p:nvSpPr>
        <p:spPr/>
        <p:txBody>
          <a:bodyPr/>
          <a:lstStyle/>
          <a:p>
            <a:fld id="{5F23EC90-ABB8-0A44-A63A-6480D55117D5}" type="slidenum">
              <a:rPr lang="en-US" smtClean="0"/>
              <a:t>14</a:t>
            </a:fld>
            <a:endParaRPr lang="en-US" dirty="0"/>
          </a:p>
        </p:txBody>
      </p:sp>
      <p:sp>
        <p:nvSpPr>
          <p:cNvPr id="4" name="Title 3"/>
          <p:cNvSpPr>
            <a:spLocks noGrp="1"/>
          </p:cNvSpPr>
          <p:nvPr>
            <p:ph type="title"/>
          </p:nvPr>
        </p:nvSpPr>
        <p:spPr/>
        <p:txBody>
          <a:bodyPr/>
          <a:lstStyle/>
          <a:p>
            <a:r>
              <a:rPr lang="en-US" dirty="0"/>
              <a:t>What can sponsors do</a:t>
            </a:r>
            <a:r>
              <a:rPr lang="en-US" dirty="0" smtClean="0"/>
              <a:t>?</a:t>
            </a:r>
            <a:endParaRPr lang="en-US" dirty="0"/>
          </a:p>
        </p:txBody>
      </p:sp>
    </p:spTree>
    <p:extLst>
      <p:ext uri="{BB962C8B-B14F-4D97-AF65-F5344CB8AC3E}">
        <p14:creationId xmlns:p14="http://schemas.microsoft.com/office/powerpoint/2010/main" val="392368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2650" y="1456267"/>
            <a:ext cx="7886700" cy="4720696"/>
          </a:xfrm>
        </p:spPr>
        <p:txBody>
          <a:bodyPr>
            <a:normAutofit fontScale="92500" lnSpcReduction="20000"/>
          </a:bodyPr>
          <a:lstStyle/>
          <a:p>
            <a:pPr lvl="0"/>
            <a:r>
              <a:rPr lang="en-US" dirty="0"/>
              <a:t>This change in law will make it easier, in some cases, for a sponsor to develop portions of the airport for non-aeronautical </a:t>
            </a:r>
            <a:r>
              <a:rPr lang="en-US" dirty="0" smtClean="0"/>
              <a:t>purposes</a:t>
            </a:r>
          </a:p>
          <a:p>
            <a:pPr lvl="0"/>
            <a:r>
              <a:rPr lang="en-US" dirty="0" smtClean="0"/>
              <a:t>Every </a:t>
            </a:r>
            <a:r>
              <a:rPr lang="en-US" dirty="0"/>
              <a:t>project should be reviewed through the lens of Section </a:t>
            </a:r>
            <a:r>
              <a:rPr lang="en-US" dirty="0" smtClean="0"/>
              <a:t>163</a:t>
            </a:r>
          </a:p>
          <a:p>
            <a:pPr lvl="0"/>
            <a:r>
              <a:rPr lang="en-US" dirty="0"/>
              <a:t>Section 163 still requires the airport to receive not less than fair market value for proposed development, and that all revenues generated as a result of a lease may only be expended for the capital or operating costs of the airport; the local airport system; or other local facilities which are owned or operated by the </a:t>
            </a:r>
            <a:r>
              <a:rPr lang="en-US" dirty="0" smtClean="0"/>
              <a:t>sponsor</a:t>
            </a:r>
            <a:endParaRPr lang="en-US" dirty="0"/>
          </a:p>
        </p:txBody>
      </p:sp>
      <p:sp>
        <p:nvSpPr>
          <p:cNvPr id="3" name="Slide Number Placeholder 2"/>
          <p:cNvSpPr>
            <a:spLocks noGrp="1"/>
          </p:cNvSpPr>
          <p:nvPr>
            <p:ph type="sldNum" sz="quarter" idx="4294967295"/>
          </p:nvPr>
        </p:nvSpPr>
        <p:spPr/>
        <p:txBody>
          <a:bodyPr/>
          <a:lstStyle/>
          <a:p>
            <a:fld id="{5F23EC90-ABB8-0A44-A63A-6480D55117D5}" type="slidenum">
              <a:rPr lang="en-US" smtClean="0"/>
              <a:t>15</a:t>
            </a:fld>
            <a:endParaRPr lang="en-US" dirty="0"/>
          </a:p>
        </p:txBody>
      </p:sp>
      <p:sp>
        <p:nvSpPr>
          <p:cNvPr id="4" name="Title 3"/>
          <p:cNvSpPr>
            <a:spLocks noGrp="1"/>
          </p:cNvSpPr>
          <p:nvPr>
            <p:ph type="title"/>
          </p:nvPr>
        </p:nvSpPr>
        <p:spPr/>
        <p:txBody>
          <a:bodyPr/>
          <a:lstStyle/>
          <a:p>
            <a:r>
              <a:rPr lang="en-US" dirty="0" smtClean="0"/>
              <a:t>Remember!</a:t>
            </a:r>
            <a:endParaRPr lang="en-US" dirty="0"/>
          </a:p>
        </p:txBody>
      </p:sp>
    </p:spTree>
    <p:extLst>
      <p:ext uri="{BB962C8B-B14F-4D97-AF65-F5344CB8AC3E}">
        <p14:creationId xmlns:p14="http://schemas.microsoft.com/office/powerpoint/2010/main" val="111913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5F23EC90-ABB8-0A44-A63A-6480D55117D5}" type="slidenum">
              <a:rPr lang="en-US" smtClean="0"/>
              <a:t>16</a:t>
            </a:fld>
            <a:endParaRPr lang="en-US" dirty="0"/>
          </a:p>
        </p:txBody>
      </p:sp>
      <p:sp>
        <p:nvSpPr>
          <p:cNvPr id="4" name="Title 3"/>
          <p:cNvSpPr>
            <a:spLocks noGrp="1"/>
          </p:cNvSpPr>
          <p:nvPr>
            <p:ph type="title"/>
          </p:nvPr>
        </p:nvSpPr>
        <p:spPr/>
        <p:txBody>
          <a:bodyPr/>
          <a:lstStyle/>
          <a:p>
            <a:r>
              <a:rPr lang="en-US" dirty="0" smtClean="0"/>
              <a:t>Runway Safety Areas (RSAs)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001" y="2895509"/>
            <a:ext cx="8277409" cy="2252225"/>
          </a:xfrm>
        </p:spPr>
      </p:pic>
    </p:spTree>
    <p:extLst>
      <p:ext uri="{BB962C8B-B14F-4D97-AF65-F5344CB8AC3E}">
        <p14:creationId xmlns:p14="http://schemas.microsoft.com/office/powerpoint/2010/main" val="1308611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This area had to be capable under normal (dry) conditions of supporting aircraft without causing structural damage to the aircraft or injury to their occupants</a:t>
            </a:r>
          </a:p>
          <a:p>
            <a:r>
              <a:rPr lang="en-US" dirty="0"/>
              <a:t> The RSA enhances the safety of aircraft which undershoot, overrun, or veer off the runway, and it provides greater accessibility for fire-fighting and rescue equipment during such incidents</a:t>
            </a:r>
          </a:p>
          <a:p>
            <a:endParaRPr lang="en-US" dirty="0"/>
          </a:p>
        </p:txBody>
      </p:sp>
      <p:sp>
        <p:nvSpPr>
          <p:cNvPr id="3" name="Slide Number Placeholder 2"/>
          <p:cNvSpPr>
            <a:spLocks noGrp="1"/>
          </p:cNvSpPr>
          <p:nvPr>
            <p:ph type="sldNum" sz="quarter" idx="4294967295"/>
          </p:nvPr>
        </p:nvSpPr>
        <p:spPr/>
        <p:txBody>
          <a:bodyPr/>
          <a:lstStyle/>
          <a:p>
            <a:fld id="{5F23EC90-ABB8-0A44-A63A-6480D55117D5}" type="slidenum">
              <a:rPr lang="en-US" smtClean="0"/>
              <a:t>17</a:t>
            </a:fld>
            <a:endParaRPr lang="en-US" dirty="0"/>
          </a:p>
        </p:txBody>
      </p:sp>
      <p:sp>
        <p:nvSpPr>
          <p:cNvPr id="4" name="Title 3"/>
          <p:cNvSpPr>
            <a:spLocks noGrp="1"/>
          </p:cNvSpPr>
          <p:nvPr>
            <p:ph type="title"/>
          </p:nvPr>
        </p:nvSpPr>
        <p:spPr/>
        <p:txBody>
          <a:bodyPr/>
          <a:lstStyle/>
          <a:p>
            <a:r>
              <a:rPr lang="en-US" dirty="0" smtClean="0"/>
              <a:t>Runway Safety Area</a:t>
            </a:r>
            <a:endParaRPr lang="en-US" dirty="0"/>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122" y="723895"/>
            <a:ext cx="2878331" cy="783173"/>
          </a:xfrm>
          <a:prstGeom prst="rect">
            <a:avLst/>
          </a:prstGeom>
        </p:spPr>
      </p:pic>
    </p:spTree>
    <p:extLst>
      <p:ext uri="{BB962C8B-B14F-4D97-AF65-F5344CB8AC3E}">
        <p14:creationId xmlns:p14="http://schemas.microsoft.com/office/powerpoint/2010/main" val="1883556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FAA recognizes that incremental improvements inside full RSA dimensions can enhance the margin of safety for </a:t>
            </a:r>
            <a:r>
              <a:rPr lang="en-US" dirty="0" smtClean="0"/>
              <a:t>aircraft</a:t>
            </a:r>
          </a:p>
          <a:p>
            <a:r>
              <a:rPr lang="en-US" dirty="0"/>
              <a:t>The airport owner and the FAA must continually analyze a non-standard RSA with respect to operational, environmental, and technological changes and revise the determination as appropriate. </a:t>
            </a:r>
            <a:endParaRPr lang="en-US" dirty="0" smtClean="0"/>
          </a:p>
          <a:p>
            <a:r>
              <a:rPr lang="en-US" dirty="0" smtClean="0"/>
              <a:t>Incremental </a:t>
            </a:r>
            <a:r>
              <a:rPr lang="en-US" dirty="0"/>
              <a:t>improvements are included in the determination if they are practicable and they will enhance the margin of safety</a:t>
            </a:r>
          </a:p>
        </p:txBody>
      </p:sp>
      <p:sp>
        <p:nvSpPr>
          <p:cNvPr id="3" name="Slide Number Placeholder 2"/>
          <p:cNvSpPr>
            <a:spLocks noGrp="1"/>
          </p:cNvSpPr>
          <p:nvPr>
            <p:ph type="sldNum" sz="quarter" idx="4294967295"/>
          </p:nvPr>
        </p:nvSpPr>
        <p:spPr/>
        <p:txBody>
          <a:bodyPr/>
          <a:lstStyle/>
          <a:p>
            <a:fld id="{5F23EC90-ABB8-0A44-A63A-6480D55117D5}" type="slidenum">
              <a:rPr lang="en-US" smtClean="0"/>
              <a:t>18</a:t>
            </a:fld>
            <a:endParaRPr lang="en-US" dirty="0"/>
          </a:p>
        </p:txBody>
      </p:sp>
      <p:sp>
        <p:nvSpPr>
          <p:cNvPr id="4" name="Title 3"/>
          <p:cNvSpPr>
            <a:spLocks noGrp="1"/>
          </p:cNvSpPr>
          <p:nvPr>
            <p:ph type="title"/>
          </p:nvPr>
        </p:nvSpPr>
        <p:spPr/>
        <p:txBody>
          <a:bodyPr/>
          <a:lstStyle/>
          <a:p>
            <a:r>
              <a:rPr lang="en-US" dirty="0" smtClean="0"/>
              <a:t>Runway Safety Areas</a:t>
            </a:r>
            <a:endParaRPr lang="en-US" dirty="0"/>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539" y="774743"/>
            <a:ext cx="2885660" cy="785168"/>
          </a:xfrm>
          <a:prstGeom prst="rect">
            <a:avLst/>
          </a:prstGeom>
        </p:spPr>
      </p:pic>
    </p:spTree>
    <p:extLst>
      <p:ext uri="{BB962C8B-B14F-4D97-AF65-F5344CB8AC3E}">
        <p14:creationId xmlns:p14="http://schemas.microsoft.com/office/powerpoint/2010/main" val="2184866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958" y="4015410"/>
            <a:ext cx="7885043" cy="1911257"/>
          </a:xfrm>
        </p:spPr>
        <p:txBody>
          <a:bodyPr/>
          <a:lstStyle/>
          <a:p>
            <a:r>
              <a:rPr lang="en-US" sz="2400" dirty="0">
                <a:latin typeface="Calibri" panose="020F0502020204030204" pitchFamily="34" charset="0"/>
                <a:cs typeface="Calibri" panose="020F0502020204030204" pitchFamily="34" charset="0"/>
              </a:rPr>
              <a:t>The objective of the Runway Safety Area Program is that all RSAs at federally obligated airports and all RSAs at airports certificated under 14 Code of Federal regulations (CFR) part 139 shall conform to the standards contained in AC 150/5300-13 </a:t>
            </a:r>
            <a:r>
              <a:rPr lang="en-US" sz="2400" i="1" dirty="0">
                <a:latin typeface="Calibri" panose="020F0502020204030204" pitchFamily="34" charset="0"/>
                <a:cs typeface="Calibri" panose="020F0502020204030204" pitchFamily="34" charset="0"/>
              </a:rPr>
              <a:t>Airport Design</a:t>
            </a:r>
            <a:r>
              <a:rPr lang="en-US" sz="2400" dirty="0">
                <a:latin typeface="Calibri" panose="020F0502020204030204" pitchFamily="34" charset="0"/>
                <a:cs typeface="Calibri" panose="020F0502020204030204" pitchFamily="34" charset="0"/>
              </a:rPr>
              <a:t>, to the extent </a:t>
            </a:r>
            <a:r>
              <a:rPr lang="en-US" sz="2400" dirty="0">
                <a:latin typeface="Calibri" panose="020F0502020204030204" pitchFamily="34" charset="0"/>
                <a:cs typeface="Calibri" panose="020F0502020204030204" pitchFamily="34" charset="0"/>
              </a:rPr>
              <a:t>practicable </a:t>
            </a:r>
            <a:endParaRPr lang="en-US" sz="2400"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64" r="64"/>
          <a:stretch>
            <a:fillRect/>
          </a:stretch>
        </p:blipFill>
        <p:spPr>
          <a:xfrm>
            <a:off x="2888543" y="136917"/>
            <a:ext cx="6090356" cy="3878492"/>
          </a:xfrm>
        </p:spPr>
      </p:pic>
      <p:sp>
        <p:nvSpPr>
          <p:cNvPr id="5" name="Slide Number Placeholder 4"/>
          <p:cNvSpPr>
            <a:spLocks noGrp="1"/>
          </p:cNvSpPr>
          <p:nvPr>
            <p:ph type="sldNum" sz="quarter" idx="12"/>
          </p:nvPr>
        </p:nvSpPr>
        <p:spPr/>
        <p:txBody>
          <a:bodyPr/>
          <a:lstStyle/>
          <a:p>
            <a:fld id="{9187D554-CBC1-41AB-90CF-337CEC897EAA}" type="slidenum">
              <a:rPr lang="en-US" smtClean="0"/>
              <a:pPr/>
              <a:t>19</a:t>
            </a:fld>
            <a:endParaRPr lang="en-US"/>
          </a:p>
        </p:txBody>
      </p:sp>
    </p:spTree>
    <p:extLst>
      <p:ext uri="{BB962C8B-B14F-4D97-AF65-F5344CB8AC3E}">
        <p14:creationId xmlns:p14="http://schemas.microsoft.com/office/powerpoint/2010/main" val="3520070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will discuss this morning</a:t>
            </a:r>
            <a:endParaRPr lang="en-US" dirty="0"/>
          </a:p>
        </p:txBody>
      </p:sp>
      <p:sp>
        <p:nvSpPr>
          <p:cNvPr id="3" name="Content Placeholder 2"/>
          <p:cNvSpPr>
            <a:spLocks noGrp="1"/>
          </p:cNvSpPr>
          <p:nvPr>
            <p:ph idx="1"/>
          </p:nvPr>
        </p:nvSpPr>
        <p:spPr/>
        <p:txBody>
          <a:bodyPr/>
          <a:lstStyle/>
          <a:p>
            <a:r>
              <a:rPr lang="en-US" dirty="0" smtClean="0"/>
              <a:t>Staff Changes</a:t>
            </a:r>
          </a:p>
          <a:p>
            <a:r>
              <a:rPr lang="en-US" dirty="0" smtClean="0"/>
              <a:t>2 CFR 200 Closeout Update</a:t>
            </a:r>
          </a:p>
          <a:p>
            <a:r>
              <a:rPr lang="en-US" dirty="0" smtClean="0"/>
              <a:t>Section 163 Determinations</a:t>
            </a:r>
          </a:p>
          <a:p>
            <a:r>
              <a:rPr lang="en-US" dirty="0" smtClean="0"/>
              <a:t>Runway Safety Areas (RSAs)</a:t>
            </a:r>
          </a:p>
          <a:p>
            <a:r>
              <a:rPr lang="en-US" dirty="0" smtClean="0"/>
              <a:t>Detroit ADO </a:t>
            </a:r>
            <a:r>
              <a:rPr lang="en-US" dirty="0" smtClean="0"/>
              <a:t>Project Metrics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Tree>
    <p:extLst>
      <p:ext uri="{BB962C8B-B14F-4D97-AF65-F5344CB8AC3E}">
        <p14:creationId xmlns:p14="http://schemas.microsoft.com/office/powerpoint/2010/main" val="514340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Each regional airports division shall collect and maintain data on the RSA for each runway at federally obligated airports and airports certificated under part 139 within their geographic purview. </a:t>
            </a:r>
            <a:endParaRPr lang="en-US" dirty="0" smtClean="0"/>
          </a:p>
          <a:p>
            <a:r>
              <a:rPr lang="en-US" dirty="0" smtClean="0"/>
              <a:t>The </a:t>
            </a:r>
            <a:r>
              <a:rPr lang="en-US" dirty="0"/>
              <a:t>data will include the current width of each RSA and the length that the RSA extends beyond each runway end. </a:t>
            </a:r>
            <a:endParaRPr lang="en-US" dirty="0" smtClean="0"/>
          </a:p>
          <a:p>
            <a:r>
              <a:rPr lang="en-US" dirty="0" smtClean="0"/>
              <a:t>The </a:t>
            </a:r>
            <a:r>
              <a:rPr lang="en-US" dirty="0"/>
              <a:t>data will also contain the standards that apply to each RSA at the airport. </a:t>
            </a:r>
            <a:endParaRPr lang="en-US" dirty="0" smtClean="0"/>
          </a:p>
          <a:p>
            <a:r>
              <a:rPr lang="en-US" dirty="0" smtClean="0"/>
              <a:t>In </a:t>
            </a:r>
            <a:r>
              <a:rPr lang="en-US" dirty="0"/>
              <a:t>addition, all objects within the area that comprises a standard RSA shall be documented</a:t>
            </a:r>
          </a:p>
        </p:txBody>
      </p:sp>
      <p:sp>
        <p:nvSpPr>
          <p:cNvPr id="3" name="Slide Number Placeholder 2"/>
          <p:cNvSpPr>
            <a:spLocks noGrp="1"/>
          </p:cNvSpPr>
          <p:nvPr>
            <p:ph type="sldNum" sz="quarter" idx="4294967295"/>
          </p:nvPr>
        </p:nvSpPr>
        <p:spPr/>
        <p:txBody>
          <a:bodyPr/>
          <a:lstStyle/>
          <a:p>
            <a:fld id="{5F23EC90-ABB8-0A44-A63A-6480D55117D5}" type="slidenum">
              <a:rPr lang="en-US" smtClean="0"/>
              <a:t>20</a:t>
            </a:fld>
            <a:endParaRPr lang="en-US" dirty="0"/>
          </a:p>
        </p:txBody>
      </p:sp>
      <p:sp>
        <p:nvSpPr>
          <p:cNvPr id="4" name="Title 3"/>
          <p:cNvSpPr>
            <a:spLocks noGrp="1"/>
          </p:cNvSpPr>
          <p:nvPr>
            <p:ph type="title"/>
          </p:nvPr>
        </p:nvSpPr>
        <p:spPr/>
        <p:txBody>
          <a:bodyPr/>
          <a:lstStyle/>
          <a:p>
            <a:r>
              <a:rPr lang="en-US" dirty="0"/>
              <a:t>RSA INVENTORY</a:t>
            </a:r>
          </a:p>
        </p:txBody>
      </p:sp>
    </p:spTree>
    <p:extLst>
      <p:ext uri="{BB962C8B-B14F-4D97-AF65-F5344CB8AC3E}">
        <p14:creationId xmlns:p14="http://schemas.microsoft.com/office/powerpoint/2010/main" val="1594527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The </a:t>
            </a:r>
            <a:r>
              <a:rPr lang="en-US" dirty="0" smtClean="0"/>
              <a:t>Great Lakes </a:t>
            </a:r>
            <a:r>
              <a:rPr lang="en-US" dirty="0"/>
              <a:t>Airports Division </a:t>
            </a:r>
            <a:r>
              <a:rPr lang="en-US" dirty="0" smtClean="0"/>
              <a:t>shall </a:t>
            </a:r>
            <a:r>
              <a:rPr lang="en-US" dirty="0"/>
              <a:t>review the data collected for each </a:t>
            </a:r>
            <a:r>
              <a:rPr lang="en-US" dirty="0" smtClean="0"/>
              <a:t>RSA, </a:t>
            </a:r>
            <a:r>
              <a:rPr lang="en-US" dirty="0"/>
              <a:t>and make one of the following determinations: </a:t>
            </a:r>
          </a:p>
          <a:p>
            <a:pPr lvl="1"/>
            <a:r>
              <a:rPr lang="en-US" b="1" dirty="0"/>
              <a:t>(1) </a:t>
            </a:r>
            <a:r>
              <a:rPr lang="en-US" dirty="0"/>
              <a:t>The existing RSA meets the current standards contained in AC 150/5300-13. </a:t>
            </a:r>
          </a:p>
          <a:p>
            <a:pPr lvl="1"/>
            <a:r>
              <a:rPr lang="en-US" b="1" dirty="0"/>
              <a:t>(2) </a:t>
            </a:r>
            <a:r>
              <a:rPr lang="en-US" dirty="0"/>
              <a:t>The existing RSA does not meet standards but it is practicable to improve the RSA so that it will meet current standards. </a:t>
            </a:r>
          </a:p>
          <a:p>
            <a:pPr lvl="1"/>
            <a:r>
              <a:rPr lang="en-US" b="1" dirty="0"/>
              <a:t>(3) </a:t>
            </a:r>
            <a:r>
              <a:rPr lang="en-US" dirty="0"/>
              <a:t>The existing RSA can be improved to enhance safety, but the RSA will still not meet current standards. </a:t>
            </a:r>
          </a:p>
          <a:p>
            <a:pPr lvl="1"/>
            <a:r>
              <a:rPr lang="en-US" b="1" dirty="0"/>
              <a:t>(4) </a:t>
            </a:r>
            <a:r>
              <a:rPr lang="en-US" dirty="0"/>
              <a:t>The existing RSA does not meet current standards, and it is not practicable to improve the RSA. </a:t>
            </a:r>
          </a:p>
          <a:p>
            <a:endParaRPr lang="en-US" dirty="0"/>
          </a:p>
        </p:txBody>
      </p:sp>
      <p:sp>
        <p:nvSpPr>
          <p:cNvPr id="3" name="Slide Number Placeholder 2"/>
          <p:cNvSpPr>
            <a:spLocks noGrp="1"/>
          </p:cNvSpPr>
          <p:nvPr>
            <p:ph type="sldNum" sz="quarter" idx="4294967295"/>
          </p:nvPr>
        </p:nvSpPr>
        <p:spPr/>
        <p:txBody>
          <a:bodyPr/>
          <a:lstStyle/>
          <a:p>
            <a:fld id="{5F23EC90-ABB8-0A44-A63A-6480D55117D5}" type="slidenum">
              <a:rPr lang="en-US" smtClean="0"/>
              <a:t>21</a:t>
            </a:fld>
            <a:endParaRPr lang="en-US" dirty="0"/>
          </a:p>
        </p:txBody>
      </p:sp>
      <p:sp>
        <p:nvSpPr>
          <p:cNvPr id="4" name="Title 3"/>
          <p:cNvSpPr>
            <a:spLocks noGrp="1"/>
          </p:cNvSpPr>
          <p:nvPr>
            <p:ph type="title"/>
          </p:nvPr>
        </p:nvSpPr>
        <p:spPr/>
        <p:txBody>
          <a:bodyPr/>
          <a:lstStyle/>
          <a:p>
            <a:r>
              <a:rPr lang="en-US" dirty="0" smtClean="0"/>
              <a:t>RSA Determinations</a:t>
            </a:r>
            <a:endParaRPr lang="en-US" dirty="0"/>
          </a:p>
        </p:txBody>
      </p:sp>
    </p:spTree>
    <p:extLst>
      <p:ext uri="{BB962C8B-B14F-4D97-AF65-F5344CB8AC3E}">
        <p14:creationId xmlns:p14="http://schemas.microsoft.com/office/powerpoint/2010/main" val="1925096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AGL will be conducting RSA Determinations for the non-compliant classified NPIAS general aviation airports </a:t>
            </a:r>
          </a:p>
          <a:p>
            <a:pPr marL="0" indent="0">
              <a:buNone/>
            </a:pPr>
            <a:endParaRPr lang="en-US" b="1" dirty="0" smtClean="0"/>
          </a:p>
          <a:p>
            <a:pPr lvl="0"/>
            <a:r>
              <a:rPr lang="en-US" b="1" dirty="0" smtClean="0"/>
              <a:t>Reminder:</a:t>
            </a:r>
            <a:r>
              <a:rPr lang="en-US" dirty="0" smtClean="0"/>
              <a:t> RSA inventory and determinations should normally be completed IAW Order </a:t>
            </a:r>
            <a:r>
              <a:rPr lang="en-US" dirty="0"/>
              <a:t>5200.8 paragraph 9: </a:t>
            </a:r>
            <a:endParaRPr lang="en-US" dirty="0" smtClean="0"/>
          </a:p>
          <a:p>
            <a:pPr lvl="1"/>
            <a:r>
              <a:rPr lang="en-US" i="1" dirty="0" smtClean="0"/>
              <a:t>… </a:t>
            </a:r>
            <a:r>
              <a:rPr lang="en-US" i="1" dirty="0"/>
              <a:t>the RSA inventory and </a:t>
            </a:r>
            <a:r>
              <a:rPr lang="en-US" b="1" i="1" dirty="0"/>
              <a:t>determination</a:t>
            </a:r>
            <a:r>
              <a:rPr lang="en-US" i="1" dirty="0"/>
              <a:t> can be done at any time, but will </a:t>
            </a:r>
            <a:r>
              <a:rPr lang="en-US" b="1" i="1" dirty="0"/>
              <a:t>normally be done during the master planning</a:t>
            </a:r>
            <a:r>
              <a:rPr lang="en-US" i="1" dirty="0"/>
              <a:t> process. However, the inventory and determination </a:t>
            </a:r>
            <a:r>
              <a:rPr lang="en-US" b="1" i="1" u="sng" dirty="0"/>
              <a:t>must</a:t>
            </a:r>
            <a:r>
              <a:rPr lang="en-US" i="1" dirty="0"/>
              <a:t> be completed </a:t>
            </a:r>
            <a:r>
              <a:rPr lang="en-US" b="1" i="1" u="sng" dirty="0"/>
              <a:t>prior to any project for runway construction</a:t>
            </a:r>
            <a:r>
              <a:rPr lang="en-US" i="1" dirty="0"/>
              <a:t>, reconstruction, or significant expansion that involves Federal funds. “</a:t>
            </a:r>
            <a:endParaRPr lang="en-US" dirty="0"/>
          </a:p>
          <a:p>
            <a:endParaRPr lang="en-US" dirty="0"/>
          </a:p>
        </p:txBody>
      </p:sp>
      <p:sp>
        <p:nvSpPr>
          <p:cNvPr id="3" name="Slide Number Placeholder 2"/>
          <p:cNvSpPr>
            <a:spLocks noGrp="1"/>
          </p:cNvSpPr>
          <p:nvPr>
            <p:ph type="sldNum" sz="quarter" idx="4294967295"/>
          </p:nvPr>
        </p:nvSpPr>
        <p:spPr/>
        <p:txBody>
          <a:bodyPr/>
          <a:lstStyle/>
          <a:p>
            <a:fld id="{5F23EC90-ABB8-0A44-A63A-6480D55117D5}" type="slidenum">
              <a:rPr lang="en-US" smtClean="0"/>
              <a:t>22</a:t>
            </a:fld>
            <a:endParaRPr lang="en-US" dirty="0"/>
          </a:p>
        </p:txBody>
      </p:sp>
      <p:sp>
        <p:nvSpPr>
          <p:cNvPr id="4" name="Title 3"/>
          <p:cNvSpPr>
            <a:spLocks noGrp="1"/>
          </p:cNvSpPr>
          <p:nvPr>
            <p:ph type="title"/>
          </p:nvPr>
        </p:nvSpPr>
        <p:spPr/>
        <p:txBody>
          <a:bodyPr/>
          <a:lstStyle/>
          <a:p>
            <a:r>
              <a:rPr lang="en-US" dirty="0" smtClean="0"/>
              <a:t>Why Do You Need To Know This?</a:t>
            </a:r>
            <a:endParaRPr lang="en-US" dirty="0"/>
          </a:p>
        </p:txBody>
      </p:sp>
    </p:spTree>
    <p:extLst>
      <p:ext uri="{BB962C8B-B14F-4D97-AF65-F5344CB8AC3E}">
        <p14:creationId xmlns:p14="http://schemas.microsoft.com/office/powerpoint/2010/main" val="3645010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566276" y="6248400"/>
            <a:ext cx="1101725" cy="457200"/>
          </a:xfrm>
        </p:spPr>
        <p:txBody>
          <a:bodyPr/>
          <a:lstStyle/>
          <a:p>
            <a:fld id="{74438B1A-AF1B-4C8B-993E-1BADE62A2451}" type="slidenum">
              <a:rPr lang="en-US" smtClean="0"/>
              <a:pPr/>
              <a:t>23</a:t>
            </a:fld>
            <a:endParaRPr lang="en-US" dirty="0"/>
          </a:p>
        </p:txBody>
      </p:sp>
      <p:sp>
        <p:nvSpPr>
          <p:cNvPr id="5" name="Rectangle 4"/>
          <p:cNvSpPr/>
          <p:nvPr/>
        </p:nvSpPr>
        <p:spPr>
          <a:xfrm>
            <a:off x="3477927" y="637849"/>
            <a:ext cx="5736658" cy="1323439"/>
          </a:xfrm>
          <a:prstGeom prst="rect">
            <a:avLst/>
          </a:prstGeom>
        </p:spPr>
        <p:txBody>
          <a:bodyPr wrap="square">
            <a:spAutoFit/>
          </a:bodyPr>
          <a:lstStyle/>
          <a:p>
            <a:pPr>
              <a:buNone/>
            </a:pPr>
            <a:r>
              <a:rPr lang="en-US" sz="4000" b="1" i="1" dirty="0">
                <a:latin typeface="Tahoma" panose="020B0604030504040204" pitchFamily="34" charset="0"/>
                <a:ea typeface="Tahoma" panose="020B0604030504040204" pitchFamily="34" charset="0"/>
                <a:cs typeface="Tahoma" panose="020B0604030504040204" pitchFamily="34" charset="0"/>
              </a:rPr>
              <a:t>DETROIT ADO PROJECT </a:t>
            </a:r>
            <a:r>
              <a:rPr lang="en-US" sz="4000" b="1" i="1" dirty="0">
                <a:latin typeface="Tahoma" panose="020B0604030504040204" pitchFamily="34" charset="0"/>
                <a:ea typeface="Tahoma" panose="020B0604030504040204" pitchFamily="34" charset="0"/>
                <a:cs typeface="Tahoma" panose="020B0604030504040204" pitchFamily="34" charset="0"/>
              </a:rPr>
              <a:t>METRICS</a:t>
            </a:r>
            <a:endParaRPr lang="en-US" sz="4000" dirty="0"/>
          </a:p>
        </p:txBody>
      </p:sp>
      <p:sp>
        <p:nvSpPr>
          <p:cNvPr id="6" name="Rectangle 5"/>
          <p:cNvSpPr/>
          <p:nvPr/>
        </p:nvSpPr>
        <p:spPr>
          <a:xfrm>
            <a:off x="3400926" y="2239017"/>
            <a:ext cx="5890661" cy="1200329"/>
          </a:xfrm>
          <a:prstGeom prst="rect">
            <a:avLst/>
          </a:prstGeom>
        </p:spPr>
        <p:txBody>
          <a:bodyPr wrap="square">
            <a:spAutoFit/>
          </a:bodyPr>
          <a:lstStyle/>
          <a:p>
            <a:pPr>
              <a:buNone/>
            </a:pPr>
            <a:r>
              <a:rPr lang="en-US" dirty="0">
                <a:latin typeface="Tahoma" panose="020B0604030504040204" pitchFamily="34" charset="0"/>
                <a:ea typeface="Tahoma" panose="020B0604030504040204" pitchFamily="34" charset="0"/>
                <a:cs typeface="Tahoma" panose="020B0604030504040204" pitchFamily="34" charset="0"/>
              </a:rPr>
              <a:t>ADO conducted an internal study </a:t>
            </a:r>
            <a:r>
              <a:rPr lang="en-US" dirty="0">
                <a:latin typeface="Tahoma" panose="020B0604030504040204" pitchFamily="34" charset="0"/>
                <a:ea typeface="Tahoma" panose="020B0604030504040204" pitchFamily="34" charset="0"/>
                <a:cs typeface="Tahoma" panose="020B0604030504040204" pitchFamily="34" charset="0"/>
              </a:rPr>
              <a:t>of Major Pavement </a:t>
            </a:r>
            <a:r>
              <a:rPr lang="en-US" dirty="0">
                <a:latin typeface="Tahoma" panose="020B0604030504040204" pitchFamily="34" charset="0"/>
                <a:ea typeface="Tahoma" panose="020B0604030504040204" pitchFamily="34" charset="0"/>
                <a:cs typeface="Tahoma" panose="020B0604030504040204" pitchFamily="34" charset="0"/>
              </a:rPr>
              <a:t>&amp; </a:t>
            </a:r>
            <a:r>
              <a:rPr lang="en-US" dirty="0">
                <a:latin typeface="Tahoma" panose="020B0604030504040204" pitchFamily="34" charset="0"/>
                <a:ea typeface="Tahoma" panose="020B0604030504040204" pitchFamily="34" charset="0"/>
                <a:cs typeface="Tahoma" panose="020B0604030504040204" pitchFamily="34" charset="0"/>
              </a:rPr>
              <a:t>Terminal Projects in the </a:t>
            </a:r>
            <a:r>
              <a:rPr lang="en-US" dirty="0">
                <a:latin typeface="Tahoma" panose="020B0604030504040204" pitchFamily="34" charset="0"/>
                <a:ea typeface="Tahoma" panose="020B0604030504040204" pitchFamily="34" charset="0"/>
                <a:cs typeface="Tahoma" panose="020B0604030504040204" pitchFamily="34" charset="0"/>
              </a:rPr>
              <a:t>States </a:t>
            </a:r>
            <a:r>
              <a:rPr lang="en-US" dirty="0">
                <a:latin typeface="Tahoma" panose="020B0604030504040204" pitchFamily="34" charset="0"/>
                <a:ea typeface="Tahoma" panose="020B0604030504040204" pitchFamily="34" charset="0"/>
                <a:cs typeface="Tahoma" panose="020B0604030504040204" pitchFamily="34" charset="0"/>
              </a:rPr>
              <a:t>of Ohio and </a:t>
            </a:r>
            <a:r>
              <a:rPr lang="en-US" dirty="0">
                <a:latin typeface="Tahoma" panose="020B0604030504040204" pitchFamily="34" charset="0"/>
                <a:ea typeface="Tahoma" panose="020B0604030504040204" pitchFamily="34" charset="0"/>
                <a:cs typeface="Tahoma" panose="020B0604030504040204" pitchFamily="34" charset="0"/>
              </a:rPr>
              <a:t>Michigan 2000 </a:t>
            </a:r>
            <a:r>
              <a:rPr lang="en-US" dirty="0">
                <a:latin typeface="Tahoma" panose="020B0604030504040204" pitchFamily="34" charset="0"/>
                <a:ea typeface="Tahoma" panose="020B0604030504040204" pitchFamily="34" charset="0"/>
                <a:cs typeface="Tahoma" panose="020B0604030504040204" pitchFamily="34" charset="0"/>
              </a:rPr>
              <a:t>– 2020</a:t>
            </a:r>
          </a:p>
        </p:txBody>
      </p:sp>
      <p:sp>
        <p:nvSpPr>
          <p:cNvPr id="7" name="Rectangle 6"/>
          <p:cNvSpPr/>
          <p:nvPr/>
        </p:nvSpPr>
        <p:spPr>
          <a:xfrm>
            <a:off x="3593432" y="4054816"/>
            <a:ext cx="5240956" cy="1015663"/>
          </a:xfrm>
          <a:prstGeom prst="rect">
            <a:avLst/>
          </a:prstGeom>
        </p:spPr>
        <p:txBody>
          <a:bodyPr wrap="square">
            <a:spAutoFit/>
          </a:bodyPr>
          <a:lstStyle/>
          <a:p>
            <a:pPr>
              <a:buNone/>
            </a:pPr>
            <a:r>
              <a:rPr lang="en-US" sz="1200" i="1" dirty="0">
                <a:latin typeface="Tahoma" panose="020B0604030504040204" pitchFamily="34" charset="0"/>
                <a:ea typeface="Tahoma" panose="020B0604030504040204" pitchFamily="34" charset="0"/>
                <a:cs typeface="Tahoma" panose="020B0604030504040204" pitchFamily="34" charset="0"/>
              </a:rPr>
              <a:t>Disclaimer: The data used to prepare the pivot charts was gathered from SOAR Grant Reports and was refined, to the extent possible, using data from the Detroit ADO “W” Drive records to eliminate smaller crack seal projects from the study, and to avoid counting the same pavement area as more than one project.</a:t>
            </a:r>
          </a:p>
        </p:txBody>
      </p:sp>
    </p:spTree>
    <p:extLst>
      <p:ext uri="{BB962C8B-B14F-4D97-AF65-F5344CB8AC3E}">
        <p14:creationId xmlns:p14="http://schemas.microsoft.com/office/powerpoint/2010/main" val="938050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79" y="2399712"/>
            <a:ext cx="11296651" cy="609600"/>
          </a:xfrm>
        </p:spPr>
        <p:txBody>
          <a:bodyPr/>
          <a:lstStyle/>
          <a:p>
            <a:pPr algn="ctr"/>
            <a:r>
              <a:rPr lang="en-US" dirty="0" smtClean="0"/>
              <a:t>TOTAL AIP FUNDING</a:t>
            </a:r>
            <a:br>
              <a:rPr lang="en-US" dirty="0" smtClean="0"/>
            </a:br>
            <a:r>
              <a:rPr lang="en-US" sz="3200" dirty="0" smtClean="0">
                <a:solidFill>
                  <a:schemeClr val="bg1">
                    <a:lumMod val="50000"/>
                  </a:schemeClr>
                </a:solidFill>
              </a:rPr>
              <a:t>Ohio and Michigan</a:t>
            </a:r>
            <a:endParaRPr lang="en-US" sz="3200" dirty="0">
              <a:solidFill>
                <a:schemeClr val="bg1">
                  <a:lumMod val="50000"/>
                </a:schemeClr>
              </a:solidFill>
            </a:endParaRPr>
          </a:p>
        </p:txBody>
      </p:sp>
    </p:spTree>
    <p:extLst>
      <p:ext uri="{BB962C8B-B14F-4D97-AF65-F5344CB8AC3E}">
        <p14:creationId xmlns:p14="http://schemas.microsoft.com/office/powerpoint/2010/main" val="3114021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997963508"/>
              </p:ext>
            </p:extLst>
          </p:nvPr>
        </p:nvGraphicFramePr>
        <p:xfrm>
          <a:off x="501286" y="333147"/>
          <a:ext cx="7378689" cy="507831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23268" y="5414678"/>
            <a:ext cx="10473357" cy="523220"/>
          </a:xfrm>
          <a:prstGeom prst="rect">
            <a:avLst/>
          </a:prstGeom>
          <a:noFill/>
        </p:spPr>
        <p:txBody>
          <a:bodyPr wrap="square" rtlCol="0">
            <a:spAutoFit/>
          </a:bodyPr>
          <a:lstStyle/>
          <a:p>
            <a:pPr>
              <a:buNone/>
            </a:pPr>
            <a:r>
              <a:rPr lang="en-US" sz="1400" dirty="0" smtClean="0">
                <a:latin typeface="Tahoma" panose="020B0604030504040204" pitchFamily="34" charset="0"/>
                <a:ea typeface="Tahoma" panose="020B0604030504040204" pitchFamily="34" charset="0"/>
                <a:cs typeface="Tahoma" panose="020B0604030504040204" pitchFamily="34" charset="0"/>
              </a:rPr>
              <a:t>Source: SOAR Grant Reports.  The data used to create the pivot chart includes only the cargo, discretionary, and entitlement funding types.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7879975" y="333147"/>
            <a:ext cx="3671049" cy="5078313"/>
          </a:xfrm>
          <a:prstGeom prst="rect">
            <a:avLst/>
          </a:prstGeom>
          <a:noFill/>
          <a:ln>
            <a:solidFill>
              <a:schemeClr val="tx1"/>
            </a:solidFill>
          </a:ln>
        </p:spPr>
        <p:txBody>
          <a:bodyPr wrap="square" rtlCol="0">
            <a:spAutoFit/>
          </a:bodyPr>
          <a:lstStyle/>
          <a:p>
            <a:pPr>
              <a:buNone/>
            </a:pPr>
            <a:r>
              <a:rPr lang="en-US" b="1" i="1" u="sng" dirty="0" smtClean="0">
                <a:latin typeface="Tahoma" panose="020B0604030504040204" pitchFamily="34" charset="0"/>
                <a:ea typeface="Tahoma" panose="020B0604030504040204" pitchFamily="34" charset="0"/>
                <a:cs typeface="Tahoma" panose="020B0604030504040204" pitchFamily="34" charset="0"/>
              </a:rPr>
              <a:t>Key Observations</a:t>
            </a:r>
            <a:endParaRPr lang="en-US" i="1" dirty="0" smtClean="0">
              <a:latin typeface="Tahoma" panose="020B0604030504040204" pitchFamily="34" charset="0"/>
              <a:ea typeface="Tahoma" panose="020B0604030504040204" pitchFamily="34" charset="0"/>
              <a:cs typeface="Tahoma" panose="020B0604030504040204" pitchFamily="34" charset="0"/>
            </a:endParaRPr>
          </a:p>
          <a:p>
            <a:pPr marL="285750" indent="-285750">
              <a:buBlip>
                <a:blip r:embed="rId3"/>
              </a:buBlip>
            </a:pPr>
            <a:r>
              <a:rPr lang="en-US" dirty="0" smtClean="0">
                <a:latin typeface="Tahoma" panose="020B0604030504040204" pitchFamily="34" charset="0"/>
                <a:ea typeface="Tahoma" panose="020B0604030504040204" pitchFamily="34" charset="0"/>
                <a:cs typeface="Tahoma" panose="020B0604030504040204" pitchFamily="34" charset="0"/>
              </a:rPr>
              <a:t>The ADO has invested approximately $1,772,251,677 in Ohio and Michigan airports through the AIP program over the last 20 years.</a:t>
            </a:r>
          </a:p>
          <a:p>
            <a:pPr marL="285750" indent="-285750">
              <a:buBlip>
                <a:blip r:embed="rId3"/>
              </a:buBlip>
            </a:pPr>
            <a:r>
              <a:rPr lang="en-US" dirty="0" smtClean="0">
                <a:latin typeface="Tahoma" panose="020B0604030504040204" pitchFamily="34" charset="0"/>
                <a:ea typeface="Tahoma" panose="020B0604030504040204" pitchFamily="34" charset="0"/>
                <a:cs typeface="Tahoma" panose="020B0604030504040204" pitchFamily="34" charset="0"/>
              </a:rPr>
              <a:t>Ohio claimed 46% of the overall federal investment and Michigan claimed 54%.</a:t>
            </a:r>
          </a:p>
          <a:p>
            <a:pPr>
              <a:buNone/>
            </a:pPr>
            <a:endParaRPr lang="en-US"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5684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AIP Funding Breakdown by State 2000 - 2020</a:t>
            </a:r>
            <a:endParaRPr lang="en-US" dirty="0"/>
          </a:p>
        </p:txBody>
      </p:sp>
      <p:sp>
        <p:nvSpPr>
          <p:cNvPr id="12" name="TextBox 11"/>
          <p:cNvSpPr txBox="1"/>
          <p:nvPr/>
        </p:nvSpPr>
        <p:spPr bwMode="auto">
          <a:xfrm>
            <a:off x="660400" y="5760651"/>
            <a:ext cx="10745788" cy="276999"/>
          </a:xfrm>
          <a:prstGeom prst="rect">
            <a:avLst/>
          </a:prstGeom>
          <a:solidFill>
            <a:schemeClr val="bg1"/>
          </a:solidFill>
          <a:ln>
            <a:noFill/>
          </a:ln>
          <a:effectLst/>
          <a:ex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Source: SOAR Grant Reports.  The data used to create the pivot charts includes</a:t>
            </a:r>
            <a:r>
              <a:rPr kumimoji="0" lang="en-US" sz="1200" b="0" i="0" u="none" strike="noStrike" kern="1200" cap="none" spc="0" normalizeH="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only the cargo, discretionary, and entitlement funding types.</a:t>
            </a:r>
            <a:endParaRPr kumimoji="0" lang="en-US" sz="1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24888534"/>
              </p:ext>
            </p:extLst>
          </p:nvPr>
        </p:nvGraphicFramePr>
        <p:xfrm>
          <a:off x="571500" y="954088"/>
          <a:ext cx="5265738" cy="48065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3339539736"/>
              </p:ext>
            </p:extLst>
          </p:nvPr>
        </p:nvGraphicFramePr>
        <p:xfrm>
          <a:off x="6033294" y="954088"/>
          <a:ext cx="5478780" cy="4806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7240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79" y="2399712"/>
            <a:ext cx="11296651" cy="609600"/>
          </a:xfrm>
        </p:spPr>
        <p:txBody>
          <a:bodyPr/>
          <a:lstStyle/>
          <a:p>
            <a:pPr algn="ctr"/>
            <a:r>
              <a:rPr lang="en-US" dirty="0" smtClean="0"/>
              <a:t>STATE OF OHIO</a:t>
            </a:r>
            <a:br>
              <a:rPr lang="en-US" dirty="0" smtClean="0"/>
            </a:br>
            <a:r>
              <a:rPr lang="en-US" sz="3200" dirty="0" smtClean="0">
                <a:solidFill>
                  <a:schemeClr val="bg1">
                    <a:lumMod val="50000"/>
                  </a:schemeClr>
                </a:solidFill>
              </a:rPr>
              <a:t>Major Pavement Projects</a:t>
            </a:r>
            <a:endParaRPr lang="en-US" sz="3200" dirty="0">
              <a:solidFill>
                <a:schemeClr val="bg1">
                  <a:lumMod val="50000"/>
                </a:schemeClr>
              </a:solidFill>
            </a:endParaRPr>
          </a:p>
        </p:txBody>
      </p:sp>
    </p:spTree>
    <p:extLst>
      <p:ext uri="{BB962C8B-B14F-4D97-AF65-F5344CB8AC3E}">
        <p14:creationId xmlns:p14="http://schemas.microsoft.com/office/powerpoint/2010/main" val="3133113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7901116"/>
              </p:ext>
            </p:extLst>
          </p:nvPr>
        </p:nvGraphicFramePr>
        <p:xfrm>
          <a:off x="475352" y="333147"/>
          <a:ext cx="7404623" cy="508153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3269" y="5414678"/>
            <a:ext cx="6624696" cy="307777"/>
          </a:xfrm>
          <a:prstGeom prst="rect">
            <a:avLst/>
          </a:prstGeom>
          <a:noFill/>
        </p:spPr>
        <p:txBody>
          <a:bodyPr wrap="square" rtlCol="0">
            <a:spAutoFit/>
          </a:bodyPr>
          <a:lstStyle/>
          <a:p>
            <a:pPr>
              <a:buNone/>
            </a:pPr>
            <a:r>
              <a:rPr lang="en-US" sz="1400" dirty="0" smtClean="0">
                <a:latin typeface="Tahoma" panose="020B0604030504040204" pitchFamily="34" charset="0"/>
                <a:ea typeface="Tahoma" panose="020B0604030504040204" pitchFamily="34" charset="0"/>
                <a:cs typeface="Tahoma" panose="020B0604030504040204" pitchFamily="34" charset="0"/>
              </a:rPr>
              <a:t>Source: SOAR Grant Reports; Detroit ADO “W” Drive Records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7879975" y="333147"/>
            <a:ext cx="3671049" cy="5078313"/>
          </a:xfrm>
          <a:prstGeom prst="rect">
            <a:avLst/>
          </a:prstGeom>
          <a:noFill/>
          <a:ln>
            <a:solidFill>
              <a:schemeClr val="tx1"/>
            </a:solidFill>
          </a:ln>
        </p:spPr>
        <p:txBody>
          <a:bodyPr wrap="square" rtlCol="0">
            <a:spAutoFit/>
          </a:bodyPr>
          <a:lstStyle/>
          <a:p>
            <a:pPr>
              <a:buNone/>
            </a:pPr>
            <a:r>
              <a:rPr lang="en-US" b="1" i="1" u="sng" dirty="0" smtClean="0">
                <a:latin typeface="Tahoma" panose="020B0604030504040204" pitchFamily="34" charset="0"/>
                <a:ea typeface="Tahoma" panose="020B0604030504040204" pitchFamily="34" charset="0"/>
                <a:cs typeface="Tahoma" panose="020B0604030504040204" pitchFamily="34" charset="0"/>
              </a:rPr>
              <a:t>Key Observations</a:t>
            </a:r>
            <a:endParaRPr lang="en-US" i="1" dirty="0" smtClean="0">
              <a:latin typeface="Tahoma" panose="020B0604030504040204" pitchFamily="34" charset="0"/>
              <a:ea typeface="Tahoma" panose="020B0604030504040204" pitchFamily="34" charset="0"/>
              <a:cs typeface="Tahoma" panose="020B0604030504040204" pitchFamily="34" charset="0"/>
            </a:endParaRPr>
          </a:p>
          <a:p>
            <a:pPr marL="285750" indent="-285750">
              <a:buBlip>
                <a:blip r:embed="rId3"/>
              </a:buBlip>
            </a:pPr>
            <a:r>
              <a:rPr lang="en-US" dirty="0" smtClean="0">
                <a:latin typeface="Tahoma" panose="020B0604030504040204" pitchFamily="34" charset="0"/>
                <a:ea typeface="Tahoma" panose="020B0604030504040204" pitchFamily="34" charset="0"/>
                <a:cs typeface="Tahoma" panose="020B0604030504040204" pitchFamily="34" charset="0"/>
              </a:rPr>
              <a:t>The ADO has funded approximately 70 major runway projects in Ohio over the last 20 years.</a:t>
            </a:r>
          </a:p>
          <a:p>
            <a:pPr marL="285750" indent="-285750">
              <a:buBlip>
                <a:blip r:embed="rId3"/>
              </a:buBlip>
            </a:pPr>
            <a:r>
              <a:rPr lang="en-US" dirty="0" smtClean="0">
                <a:latin typeface="Tahoma" panose="020B0604030504040204" pitchFamily="34" charset="0"/>
                <a:ea typeface="Tahoma" panose="020B0604030504040204" pitchFamily="34" charset="0"/>
                <a:cs typeface="Tahoma" panose="020B0604030504040204" pitchFamily="34" charset="0"/>
              </a:rPr>
              <a:t>Rehabilitation has been the most frequent type of runway project.</a:t>
            </a:r>
          </a:p>
          <a:p>
            <a:pPr marL="285750" indent="-285750">
              <a:buBlip>
                <a:blip r:embed="rId3"/>
              </a:buBlip>
            </a:pPr>
            <a:r>
              <a:rPr lang="en-US" dirty="0" smtClean="0">
                <a:latin typeface="Tahoma" panose="020B0604030504040204" pitchFamily="34" charset="0"/>
                <a:ea typeface="Tahoma" panose="020B0604030504040204" pitchFamily="34" charset="0"/>
                <a:cs typeface="Tahoma" panose="020B0604030504040204" pitchFamily="34" charset="0"/>
              </a:rPr>
              <a:t>64% of the major runway projects in Ohio occurred within the last six years.</a:t>
            </a:r>
          </a:p>
        </p:txBody>
      </p:sp>
    </p:spTree>
    <p:extLst>
      <p:ext uri="{BB962C8B-B14F-4D97-AF65-F5344CB8AC3E}">
        <p14:creationId xmlns:p14="http://schemas.microsoft.com/office/powerpoint/2010/main" val="2775840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269" y="5414678"/>
            <a:ext cx="6624696" cy="307777"/>
          </a:xfrm>
          <a:prstGeom prst="rect">
            <a:avLst/>
          </a:prstGeom>
          <a:noFill/>
        </p:spPr>
        <p:txBody>
          <a:bodyPr wrap="square" rtlCol="0">
            <a:spAutoFit/>
          </a:bodyPr>
          <a:lstStyle/>
          <a:p>
            <a:pPr>
              <a:buNone/>
            </a:pPr>
            <a:r>
              <a:rPr lang="en-US" sz="1400" dirty="0" smtClean="0">
                <a:latin typeface="Tahoma" panose="020B0604030504040204" pitchFamily="34" charset="0"/>
                <a:ea typeface="Tahoma" panose="020B0604030504040204" pitchFamily="34" charset="0"/>
                <a:cs typeface="Tahoma" panose="020B0604030504040204" pitchFamily="34" charset="0"/>
              </a:rPr>
              <a:t>Source: SOAR Grant Reports; Detroit ADO “W” Drive Records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879975" y="333147"/>
            <a:ext cx="3671049" cy="5078313"/>
          </a:xfrm>
          <a:prstGeom prst="rect">
            <a:avLst/>
          </a:prstGeom>
          <a:noFill/>
          <a:ln>
            <a:solidFill>
              <a:schemeClr val="tx1"/>
            </a:solidFill>
          </a:ln>
        </p:spPr>
        <p:txBody>
          <a:bodyPr wrap="square" rtlCol="0">
            <a:spAutoFit/>
          </a:bodyPr>
          <a:lstStyle/>
          <a:p>
            <a:pPr>
              <a:buNone/>
            </a:pPr>
            <a:r>
              <a:rPr lang="en-US" b="1" i="1" u="sng" dirty="0" smtClean="0">
                <a:latin typeface="Tahoma" panose="020B0604030504040204" pitchFamily="34" charset="0"/>
                <a:ea typeface="Tahoma" panose="020B0604030504040204" pitchFamily="34" charset="0"/>
                <a:cs typeface="Tahoma" panose="020B0604030504040204" pitchFamily="34" charset="0"/>
              </a:rPr>
              <a:t>Key Observations</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285750" indent="-285750">
              <a:buBlip>
                <a:blip r:embed="rId2"/>
              </a:buBlip>
            </a:pPr>
            <a:r>
              <a:rPr lang="en-US" dirty="0" smtClean="0">
                <a:latin typeface="Tahoma" panose="020B0604030504040204" pitchFamily="34" charset="0"/>
                <a:ea typeface="Tahoma" panose="020B0604030504040204" pitchFamily="34" charset="0"/>
                <a:cs typeface="Tahoma" panose="020B0604030504040204" pitchFamily="34" charset="0"/>
              </a:rPr>
              <a:t>The ADO has funded approximately 74 major taxiway projects in Ohio over the last 20 years.  </a:t>
            </a:r>
          </a:p>
          <a:p>
            <a:pPr marL="285750" indent="-285750">
              <a:buBlip>
                <a:blip r:embed="rId2"/>
              </a:buBlip>
            </a:pPr>
            <a:r>
              <a:rPr lang="en-US" dirty="0" smtClean="0">
                <a:latin typeface="Tahoma" panose="020B0604030504040204" pitchFamily="34" charset="0"/>
                <a:ea typeface="Tahoma" panose="020B0604030504040204" pitchFamily="34" charset="0"/>
                <a:cs typeface="Tahoma" panose="020B0604030504040204" pitchFamily="34" charset="0"/>
              </a:rPr>
              <a:t>31% of the projects occurred within the last three years.</a:t>
            </a:r>
          </a:p>
          <a:p>
            <a:pPr marL="285750" indent="-285750">
              <a:buBlip>
                <a:blip r:embed="rId2"/>
              </a:buBlip>
            </a:pPr>
            <a:r>
              <a:rPr lang="en-US" dirty="0" smtClean="0">
                <a:latin typeface="Tahoma" panose="020B0604030504040204" pitchFamily="34" charset="0"/>
                <a:ea typeface="Tahoma" panose="020B0604030504040204" pitchFamily="34" charset="0"/>
                <a:cs typeface="Tahoma" panose="020B0604030504040204" pitchFamily="34" charset="0"/>
              </a:rPr>
              <a:t>Taxiway reconstructions have become more frequent since 2017.  </a:t>
            </a:r>
          </a:p>
        </p:txBody>
      </p:sp>
      <p:graphicFrame>
        <p:nvGraphicFramePr>
          <p:cNvPr id="8" name="Chart 7"/>
          <p:cNvGraphicFramePr>
            <a:graphicFrameLocks/>
          </p:cNvGraphicFramePr>
          <p:nvPr>
            <p:extLst>
              <p:ext uri="{D42A27DB-BD31-4B8C-83A1-F6EECF244321}">
                <p14:modId xmlns:p14="http://schemas.microsoft.com/office/powerpoint/2010/main" val="857740419"/>
              </p:ext>
            </p:extLst>
          </p:nvPr>
        </p:nvGraphicFramePr>
        <p:xfrm>
          <a:off x="470535" y="333146"/>
          <a:ext cx="7409440" cy="5078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308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Changes at Detroit ADO</a:t>
            </a:r>
            <a:endParaRPr lang="en-US" dirty="0"/>
          </a:p>
        </p:txBody>
      </p:sp>
      <p:sp>
        <p:nvSpPr>
          <p:cNvPr id="3" name="Content Placeholder 2"/>
          <p:cNvSpPr>
            <a:spLocks noGrp="1"/>
          </p:cNvSpPr>
          <p:nvPr>
            <p:ph idx="1"/>
          </p:nvPr>
        </p:nvSpPr>
        <p:spPr>
          <a:xfrm>
            <a:off x="2029952" y="1405732"/>
            <a:ext cx="8050213" cy="4391025"/>
          </a:xfrm>
        </p:spPr>
        <p:txBody>
          <a:bodyPr/>
          <a:lstStyle/>
          <a:p>
            <a:pPr marL="0" indent="0">
              <a:buNone/>
            </a:pPr>
            <a:r>
              <a:rPr lang="en-US" sz="3200" dirty="0">
                <a:latin typeface="Calibri" panose="020F0502020204030204" pitchFamily="34" charset="0"/>
                <a:cs typeface="Calibri" panose="020F0502020204030204" pitchFamily="34" charset="0"/>
              </a:rPr>
              <a:t>Welcome</a:t>
            </a:r>
          </a:p>
          <a:p>
            <a:r>
              <a:rPr lang="en-US" sz="3200" dirty="0">
                <a:latin typeface="Calibri" panose="020F0502020204030204" pitchFamily="34" charset="0"/>
                <a:cs typeface="Calibri" panose="020F0502020204030204" pitchFamily="34" charset="0"/>
              </a:rPr>
              <a:t>Robert Tykoski – CP</a:t>
            </a:r>
          </a:p>
          <a:p>
            <a:r>
              <a:rPr lang="en-US" sz="3200" dirty="0">
                <a:latin typeface="Calibri" panose="020F0502020204030204" pitchFamily="34" charset="0"/>
                <a:cs typeface="Calibri" panose="020F0502020204030204" pitchFamily="34" charset="0"/>
              </a:rPr>
              <a:t>Guadalupe Cummins – EPS</a:t>
            </a:r>
          </a:p>
          <a:p>
            <a:r>
              <a:rPr lang="en-US" sz="3200" dirty="0">
                <a:latin typeface="Calibri" panose="020F0502020204030204" pitchFamily="34" charset="0"/>
                <a:cs typeface="Calibri" panose="020F0502020204030204" pitchFamily="34" charset="0"/>
              </a:rPr>
              <a:t>Misty Peavler - EPS</a:t>
            </a:r>
          </a:p>
          <a:p>
            <a:pPr marL="0" indent="0">
              <a:buNone/>
            </a:pPr>
            <a:endParaRPr lang="en-US" sz="3200" dirty="0">
              <a:latin typeface="Calibri" panose="020F0502020204030204" pitchFamily="34" charset="0"/>
              <a:cs typeface="Calibri" panose="020F0502020204030204" pitchFamily="34" charset="0"/>
            </a:endParaRPr>
          </a:p>
          <a:p>
            <a:pPr marL="0" indent="0">
              <a:buNone/>
            </a:pPr>
            <a:r>
              <a:rPr lang="en-US" sz="3200" dirty="0">
                <a:latin typeface="Calibri" panose="020F0502020204030204" pitchFamily="34" charset="0"/>
                <a:cs typeface="Calibri" panose="020F0502020204030204" pitchFamily="34" charset="0"/>
              </a:rPr>
              <a:t>Farewell</a:t>
            </a:r>
          </a:p>
          <a:p>
            <a:r>
              <a:rPr lang="en-US" sz="3200" dirty="0">
                <a:latin typeface="Calibri" panose="020F0502020204030204" pitchFamily="34" charset="0"/>
                <a:cs typeface="Calibri" panose="020F0502020204030204" pitchFamily="34" charset="0"/>
              </a:rPr>
              <a:t>Ernie Gubry – Retired April 2021 after 40 Years Service with FAA</a:t>
            </a:r>
            <a:endParaRPr lang="en-US" sz="3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spTree>
    <p:extLst>
      <p:ext uri="{BB962C8B-B14F-4D97-AF65-F5344CB8AC3E}">
        <p14:creationId xmlns:p14="http://schemas.microsoft.com/office/powerpoint/2010/main" val="2018570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269" y="5414678"/>
            <a:ext cx="6624696" cy="307777"/>
          </a:xfrm>
          <a:prstGeom prst="rect">
            <a:avLst/>
          </a:prstGeom>
          <a:noFill/>
        </p:spPr>
        <p:txBody>
          <a:bodyPr wrap="square" rtlCol="0">
            <a:spAutoFit/>
          </a:bodyPr>
          <a:lstStyle/>
          <a:p>
            <a:pPr>
              <a:buNone/>
            </a:pPr>
            <a:r>
              <a:rPr lang="en-US" sz="1400" dirty="0" smtClean="0">
                <a:latin typeface="Tahoma" panose="020B0604030504040204" pitchFamily="34" charset="0"/>
                <a:ea typeface="Tahoma" panose="020B0604030504040204" pitchFamily="34" charset="0"/>
                <a:cs typeface="Tahoma" panose="020B0604030504040204" pitchFamily="34" charset="0"/>
              </a:rPr>
              <a:t>Source: SOAR Grant Reports; Detroit ADO “W” Drive Records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7879975" y="333147"/>
            <a:ext cx="3671049" cy="5078313"/>
          </a:xfrm>
          <a:prstGeom prst="rect">
            <a:avLst/>
          </a:prstGeom>
          <a:noFill/>
          <a:ln>
            <a:solidFill>
              <a:schemeClr val="tx1"/>
            </a:solidFill>
          </a:ln>
        </p:spPr>
        <p:txBody>
          <a:bodyPr wrap="square" rtlCol="0">
            <a:spAutoFit/>
          </a:bodyPr>
          <a:lstStyle/>
          <a:p>
            <a:pPr>
              <a:buNone/>
            </a:pPr>
            <a:r>
              <a:rPr lang="en-US" b="1" i="1" u="sng" dirty="0" smtClean="0">
                <a:latin typeface="Tahoma" panose="020B0604030504040204" pitchFamily="34" charset="0"/>
                <a:ea typeface="Tahoma" panose="020B0604030504040204" pitchFamily="34" charset="0"/>
                <a:cs typeface="Tahoma" panose="020B0604030504040204" pitchFamily="34" charset="0"/>
              </a:rPr>
              <a:t>Key Observations</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285750" indent="-285750">
              <a:buBlip>
                <a:blip r:embed="rId2"/>
              </a:buBlip>
            </a:pPr>
            <a:r>
              <a:rPr lang="en-US" dirty="0" smtClean="0">
                <a:latin typeface="Tahoma" panose="020B0604030504040204" pitchFamily="34" charset="0"/>
                <a:ea typeface="Tahoma" panose="020B0604030504040204" pitchFamily="34" charset="0"/>
                <a:cs typeface="Tahoma" panose="020B0604030504040204" pitchFamily="34" charset="0"/>
              </a:rPr>
              <a:t>The ADO has funded approximately 54 major apron projects in Ohio over the last 20 years.</a:t>
            </a:r>
          </a:p>
          <a:p>
            <a:pPr marL="285750" indent="-285750">
              <a:buBlip>
                <a:blip r:embed="rId2"/>
              </a:buBlip>
            </a:pPr>
            <a:r>
              <a:rPr lang="en-US" dirty="0" smtClean="0">
                <a:latin typeface="Tahoma" panose="020B0604030504040204" pitchFamily="34" charset="0"/>
                <a:ea typeface="Tahoma" panose="020B0604030504040204" pitchFamily="34" charset="0"/>
                <a:cs typeface="Tahoma" panose="020B0604030504040204" pitchFamily="34" charset="0"/>
              </a:rPr>
              <a:t>The overall need for apron projects in Ohio has been relatively stable.</a:t>
            </a:r>
          </a:p>
          <a:p>
            <a:pPr marL="285750" indent="-285750">
              <a:buBlip>
                <a:blip r:embed="rId2"/>
              </a:buBlip>
            </a:pPr>
            <a:r>
              <a:rPr lang="en-US" dirty="0" smtClean="0">
                <a:latin typeface="Tahoma" panose="020B0604030504040204" pitchFamily="34" charset="0"/>
                <a:ea typeface="Tahoma" panose="020B0604030504040204" pitchFamily="34" charset="0"/>
                <a:cs typeface="Tahoma" panose="020B0604030504040204" pitchFamily="34" charset="0"/>
              </a:rPr>
              <a:t>Apron reconstructions have become more frequent since 2017.</a:t>
            </a:r>
          </a:p>
        </p:txBody>
      </p:sp>
      <p:graphicFrame>
        <p:nvGraphicFramePr>
          <p:cNvPr id="5" name="Chart 4"/>
          <p:cNvGraphicFramePr>
            <a:graphicFrameLocks/>
          </p:cNvGraphicFramePr>
          <p:nvPr>
            <p:extLst>
              <p:ext uri="{D42A27DB-BD31-4B8C-83A1-F6EECF244321}">
                <p14:modId xmlns:p14="http://schemas.microsoft.com/office/powerpoint/2010/main" val="2816651898"/>
              </p:ext>
            </p:extLst>
          </p:nvPr>
        </p:nvGraphicFramePr>
        <p:xfrm>
          <a:off x="415833" y="333146"/>
          <a:ext cx="7464141" cy="5078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7116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9579" y="2399712"/>
            <a:ext cx="11296651" cy="609600"/>
          </a:xfrm>
          <a:prstGeom prst="rect">
            <a:avLst/>
          </a:prstGeom>
        </p:spPr>
        <p:txBody>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algn="ctr">
              <a:buNone/>
            </a:pPr>
            <a:r>
              <a:rPr lang="en-US" kern="0" dirty="0" smtClean="0"/>
              <a:t>STATE OF MICHIGAN</a:t>
            </a:r>
            <a:br>
              <a:rPr lang="en-US" kern="0" dirty="0" smtClean="0"/>
            </a:br>
            <a:r>
              <a:rPr lang="en-US" sz="3200" kern="0" dirty="0" smtClean="0">
                <a:solidFill>
                  <a:schemeClr val="bg1">
                    <a:lumMod val="50000"/>
                  </a:schemeClr>
                </a:solidFill>
              </a:rPr>
              <a:t>Major Pavement Projects</a:t>
            </a:r>
            <a:endParaRPr lang="en-US" sz="3200" kern="0" dirty="0">
              <a:solidFill>
                <a:schemeClr val="bg1">
                  <a:lumMod val="50000"/>
                </a:schemeClr>
              </a:solidFill>
            </a:endParaRPr>
          </a:p>
        </p:txBody>
      </p:sp>
    </p:spTree>
    <p:extLst>
      <p:ext uri="{BB962C8B-B14F-4D97-AF65-F5344CB8AC3E}">
        <p14:creationId xmlns:p14="http://schemas.microsoft.com/office/powerpoint/2010/main" val="2039249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3269" y="5414678"/>
            <a:ext cx="6624696" cy="307777"/>
          </a:xfrm>
          <a:prstGeom prst="rect">
            <a:avLst/>
          </a:prstGeom>
          <a:noFill/>
        </p:spPr>
        <p:txBody>
          <a:bodyPr wrap="square" rtlCol="0">
            <a:spAutoFit/>
          </a:bodyPr>
          <a:lstStyle/>
          <a:p>
            <a:pPr>
              <a:buNone/>
            </a:pPr>
            <a:r>
              <a:rPr lang="en-US" sz="1400" dirty="0" smtClean="0">
                <a:latin typeface="Tahoma" panose="020B0604030504040204" pitchFamily="34" charset="0"/>
                <a:ea typeface="Tahoma" panose="020B0604030504040204" pitchFamily="34" charset="0"/>
                <a:cs typeface="Tahoma" panose="020B0604030504040204" pitchFamily="34" charset="0"/>
              </a:rPr>
              <a:t>Source: SOAR Grant Reports; Detroit ADO “W” Drive Records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879975" y="333147"/>
            <a:ext cx="3671049" cy="5078313"/>
          </a:xfrm>
          <a:prstGeom prst="rect">
            <a:avLst/>
          </a:prstGeom>
          <a:noFill/>
          <a:ln>
            <a:solidFill>
              <a:schemeClr val="tx1"/>
            </a:solidFill>
          </a:ln>
        </p:spPr>
        <p:txBody>
          <a:bodyPr wrap="square" rtlCol="0">
            <a:spAutoFit/>
          </a:bodyPr>
          <a:lstStyle/>
          <a:p>
            <a:pPr>
              <a:buNone/>
            </a:pPr>
            <a:r>
              <a:rPr lang="en-US" b="1" i="1" u="sng" dirty="0" smtClean="0">
                <a:latin typeface="Tahoma" panose="020B0604030504040204" pitchFamily="34" charset="0"/>
                <a:ea typeface="Tahoma" panose="020B0604030504040204" pitchFamily="34" charset="0"/>
                <a:cs typeface="Tahoma" panose="020B0604030504040204" pitchFamily="34" charset="0"/>
              </a:rPr>
              <a:t>Key Observations</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285750" indent="-285750">
              <a:buBlip>
                <a:blip r:embed="rId2"/>
              </a:buBlip>
            </a:pPr>
            <a:r>
              <a:rPr lang="en-US" dirty="0" smtClean="0">
                <a:latin typeface="Tahoma" panose="020B0604030504040204" pitchFamily="34" charset="0"/>
                <a:ea typeface="Tahoma" panose="020B0604030504040204" pitchFamily="34" charset="0"/>
                <a:cs typeface="Tahoma" panose="020B0604030504040204" pitchFamily="34" charset="0"/>
              </a:rPr>
              <a:t>The ADO has funded approximately 37 major runway projects in Michigan over the last 20 years.</a:t>
            </a:r>
          </a:p>
          <a:p>
            <a:pPr marL="285750" indent="-285750">
              <a:buBlip>
                <a:blip r:embed="rId2"/>
              </a:buBlip>
            </a:pPr>
            <a:r>
              <a:rPr lang="en-US" dirty="0" smtClean="0">
                <a:latin typeface="Tahoma" panose="020B0604030504040204" pitchFamily="34" charset="0"/>
                <a:ea typeface="Tahoma" panose="020B0604030504040204" pitchFamily="34" charset="0"/>
                <a:cs typeface="Tahoma" panose="020B0604030504040204" pitchFamily="34" charset="0"/>
              </a:rPr>
              <a:t>64% of the major runway projects in Michigan occurred within the last four years.</a:t>
            </a:r>
          </a:p>
          <a:p>
            <a:pPr>
              <a:buNone/>
            </a:pPr>
            <a:endParaRPr lang="en-US"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050715789"/>
              </p:ext>
            </p:extLst>
          </p:nvPr>
        </p:nvGraphicFramePr>
        <p:xfrm>
          <a:off x="523875" y="333146"/>
          <a:ext cx="7356100" cy="5078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3216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269" y="5414678"/>
            <a:ext cx="6624696" cy="307777"/>
          </a:xfrm>
          <a:prstGeom prst="rect">
            <a:avLst/>
          </a:prstGeom>
          <a:noFill/>
        </p:spPr>
        <p:txBody>
          <a:bodyPr wrap="square" rtlCol="0">
            <a:spAutoFit/>
          </a:bodyPr>
          <a:lstStyle/>
          <a:p>
            <a:pPr>
              <a:buNone/>
            </a:pPr>
            <a:r>
              <a:rPr lang="en-US" sz="1400" dirty="0" smtClean="0">
                <a:latin typeface="Tahoma" panose="020B0604030504040204" pitchFamily="34" charset="0"/>
                <a:ea typeface="Tahoma" panose="020B0604030504040204" pitchFamily="34" charset="0"/>
                <a:cs typeface="Tahoma" panose="020B0604030504040204" pitchFamily="34" charset="0"/>
              </a:rPr>
              <a:t>Source: SOAR Grant Reports; Detroit ADO “W” Drive Records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7879975" y="333147"/>
            <a:ext cx="3671049" cy="5078313"/>
          </a:xfrm>
          <a:prstGeom prst="rect">
            <a:avLst/>
          </a:prstGeom>
          <a:noFill/>
          <a:ln>
            <a:solidFill>
              <a:schemeClr val="tx1"/>
            </a:solidFill>
          </a:ln>
        </p:spPr>
        <p:txBody>
          <a:bodyPr wrap="square" rtlCol="0">
            <a:spAutoFit/>
          </a:bodyPr>
          <a:lstStyle/>
          <a:p>
            <a:pPr>
              <a:buNone/>
            </a:pPr>
            <a:r>
              <a:rPr lang="en-US" b="1" i="1" u="sng" dirty="0" smtClean="0">
                <a:latin typeface="Tahoma" panose="020B0604030504040204" pitchFamily="34" charset="0"/>
                <a:ea typeface="Tahoma" panose="020B0604030504040204" pitchFamily="34" charset="0"/>
                <a:cs typeface="Tahoma" panose="020B0604030504040204" pitchFamily="34" charset="0"/>
              </a:rPr>
              <a:t>Key Observations</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285750" lvl="0" indent="-285750">
              <a:buBlip>
                <a:blip r:embed="rId2"/>
              </a:buBlip>
            </a:pP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ADO has funded approximately 51 major taxiway projects in Michigan over the last 20 years. </a:t>
            </a:r>
          </a:p>
          <a:p>
            <a:pPr marL="285750" indent="-285750">
              <a:buBlip>
                <a:blip r:embed="rId2"/>
              </a:buBlip>
            </a:pPr>
            <a:r>
              <a:rPr lang="en-US" dirty="0" smtClean="0">
                <a:latin typeface="Tahoma" panose="020B0604030504040204" pitchFamily="34" charset="0"/>
                <a:ea typeface="Tahoma" panose="020B0604030504040204" pitchFamily="34" charset="0"/>
                <a:cs typeface="Tahoma" panose="020B0604030504040204" pitchFamily="34" charset="0"/>
              </a:rPr>
              <a:t>The overall need for taxiway projects in Michigan has been  relatively stable.  </a:t>
            </a:r>
          </a:p>
          <a:p>
            <a:pPr marL="285750" indent="-285750">
              <a:buBlip>
                <a:blip r:embed="rId2"/>
              </a:buBlip>
            </a:pPr>
            <a:r>
              <a:rPr lang="en-US" dirty="0">
                <a:latin typeface="Tahoma" panose="020B0604030504040204" pitchFamily="34" charset="0"/>
                <a:ea typeface="Tahoma" panose="020B0604030504040204" pitchFamily="34" charset="0"/>
                <a:cs typeface="Tahoma" panose="020B0604030504040204" pitchFamily="34" charset="0"/>
              </a:rPr>
              <a:t>T</a:t>
            </a:r>
            <a:r>
              <a:rPr lang="en-US" dirty="0" smtClean="0">
                <a:latin typeface="Tahoma" panose="020B0604030504040204" pitchFamily="34" charset="0"/>
                <a:ea typeface="Tahoma" panose="020B0604030504040204" pitchFamily="34" charset="0"/>
                <a:cs typeface="Tahoma" panose="020B0604030504040204" pitchFamily="34" charset="0"/>
              </a:rPr>
              <a:t>axiway reconstructions in 2019 and 2020.</a:t>
            </a:r>
          </a:p>
        </p:txBody>
      </p:sp>
      <p:graphicFrame>
        <p:nvGraphicFramePr>
          <p:cNvPr id="5" name="Chart 4"/>
          <p:cNvGraphicFramePr>
            <a:graphicFrameLocks/>
          </p:cNvGraphicFramePr>
          <p:nvPr>
            <p:extLst>
              <p:ext uri="{D42A27DB-BD31-4B8C-83A1-F6EECF244321}">
                <p14:modId xmlns:p14="http://schemas.microsoft.com/office/powerpoint/2010/main" val="2175927872"/>
              </p:ext>
            </p:extLst>
          </p:nvPr>
        </p:nvGraphicFramePr>
        <p:xfrm>
          <a:off x="527685" y="333146"/>
          <a:ext cx="7352290" cy="5078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793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269" y="5414678"/>
            <a:ext cx="6624696" cy="307777"/>
          </a:xfrm>
          <a:prstGeom prst="rect">
            <a:avLst/>
          </a:prstGeom>
          <a:noFill/>
        </p:spPr>
        <p:txBody>
          <a:bodyPr wrap="square" rtlCol="0">
            <a:spAutoFit/>
          </a:bodyPr>
          <a:lstStyle/>
          <a:p>
            <a:pPr>
              <a:buNone/>
            </a:pPr>
            <a:r>
              <a:rPr lang="en-US" sz="1400" dirty="0" smtClean="0">
                <a:latin typeface="Tahoma" panose="020B0604030504040204" pitchFamily="34" charset="0"/>
                <a:ea typeface="Tahoma" panose="020B0604030504040204" pitchFamily="34" charset="0"/>
                <a:cs typeface="Tahoma" panose="020B0604030504040204" pitchFamily="34" charset="0"/>
              </a:rPr>
              <a:t>Source: SOAR Grant Reports; Detroit ADO “W” Drive Records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7879975" y="333147"/>
            <a:ext cx="3671049" cy="5078313"/>
          </a:xfrm>
          <a:prstGeom prst="rect">
            <a:avLst/>
          </a:prstGeom>
          <a:noFill/>
          <a:ln>
            <a:solidFill>
              <a:schemeClr val="tx1"/>
            </a:solidFill>
          </a:ln>
        </p:spPr>
        <p:txBody>
          <a:bodyPr wrap="square" rtlCol="0">
            <a:spAutoFit/>
          </a:bodyPr>
          <a:lstStyle/>
          <a:p>
            <a:pPr>
              <a:buNone/>
            </a:pPr>
            <a:r>
              <a:rPr lang="en-US" b="1" i="1" u="sng" dirty="0" smtClean="0">
                <a:latin typeface="Tahoma" panose="020B0604030504040204" pitchFamily="34" charset="0"/>
                <a:ea typeface="Tahoma" panose="020B0604030504040204" pitchFamily="34" charset="0"/>
                <a:cs typeface="Tahoma" panose="020B0604030504040204" pitchFamily="34" charset="0"/>
              </a:rPr>
              <a:t>Key Observations</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285750" indent="-285750">
              <a:buBlip>
                <a:blip r:embed="rId2"/>
              </a:buBlip>
            </a:pPr>
            <a:r>
              <a:rPr lang="en-US" dirty="0" smtClean="0">
                <a:latin typeface="Tahoma" panose="020B0604030504040204" pitchFamily="34" charset="0"/>
                <a:ea typeface="Tahoma" panose="020B0604030504040204" pitchFamily="34" charset="0"/>
                <a:cs typeface="Tahoma" panose="020B0604030504040204" pitchFamily="34" charset="0"/>
              </a:rPr>
              <a:t>The ADO has funded approximately 37 major apron projects in Michigan over the last 20 years.  </a:t>
            </a:r>
          </a:p>
          <a:p>
            <a:pPr marL="285750" indent="-285750">
              <a:buBlip>
                <a:blip r:embed="rId2"/>
              </a:buBlip>
            </a:pPr>
            <a:r>
              <a:rPr lang="en-US" dirty="0" smtClean="0">
                <a:latin typeface="Tahoma" panose="020B0604030504040204" pitchFamily="34" charset="0"/>
                <a:ea typeface="Tahoma" panose="020B0604030504040204" pitchFamily="34" charset="0"/>
                <a:cs typeface="Tahoma" panose="020B0604030504040204" pitchFamily="34" charset="0"/>
              </a:rPr>
              <a:t>DTW had a multi-year new apron project from 2001 to 2008.</a:t>
            </a:r>
          </a:p>
          <a:p>
            <a:pPr marL="285750" indent="-285750">
              <a:buBlip>
                <a:blip r:embed="rId2"/>
              </a:buBlip>
            </a:pPr>
            <a:r>
              <a:rPr lang="en-US" dirty="0" smtClean="0">
                <a:latin typeface="Tahoma" panose="020B0604030504040204" pitchFamily="34" charset="0"/>
                <a:ea typeface="Tahoma" panose="020B0604030504040204" pitchFamily="34" charset="0"/>
                <a:cs typeface="Tahoma" panose="020B0604030504040204" pitchFamily="34" charset="0"/>
              </a:rPr>
              <a:t>The </a:t>
            </a:r>
            <a:r>
              <a:rPr lang="en-US" dirty="0">
                <a:latin typeface="Tahoma" panose="020B0604030504040204" pitchFamily="34" charset="0"/>
                <a:ea typeface="Tahoma" panose="020B0604030504040204" pitchFamily="34" charset="0"/>
                <a:cs typeface="Tahoma" panose="020B0604030504040204" pitchFamily="34" charset="0"/>
              </a:rPr>
              <a:t>o</a:t>
            </a:r>
            <a:r>
              <a:rPr lang="en-US" dirty="0" smtClean="0">
                <a:latin typeface="Tahoma" panose="020B0604030504040204" pitchFamily="34" charset="0"/>
                <a:ea typeface="Tahoma" panose="020B0604030504040204" pitchFamily="34" charset="0"/>
                <a:cs typeface="Tahoma" panose="020B0604030504040204" pitchFamily="34" charset="0"/>
              </a:rPr>
              <a:t>verall need for apron projects has been relatively stable.</a:t>
            </a:r>
          </a:p>
        </p:txBody>
      </p:sp>
      <p:graphicFrame>
        <p:nvGraphicFramePr>
          <p:cNvPr id="5" name="Chart 4"/>
          <p:cNvGraphicFramePr>
            <a:graphicFrameLocks/>
          </p:cNvGraphicFramePr>
          <p:nvPr>
            <p:extLst>
              <p:ext uri="{D42A27DB-BD31-4B8C-83A1-F6EECF244321}">
                <p14:modId xmlns:p14="http://schemas.microsoft.com/office/powerpoint/2010/main" val="1472001058"/>
              </p:ext>
            </p:extLst>
          </p:nvPr>
        </p:nvGraphicFramePr>
        <p:xfrm>
          <a:off x="510539" y="333146"/>
          <a:ext cx="7369435" cy="5078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094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between the States 2000 - 2020</a:t>
            </a:r>
            <a:endParaRPr lang="en-US" dirty="0"/>
          </a:p>
        </p:txBody>
      </p:sp>
      <p:sp>
        <p:nvSpPr>
          <p:cNvPr id="3" name="Content Placeholder 2"/>
          <p:cNvSpPr>
            <a:spLocks noGrp="1"/>
          </p:cNvSpPr>
          <p:nvPr>
            <p:ph sz="half" idx="1"/>
          </p:nvPr>
        </p:nvSpPr>
        <p:spPr>
          <a:xfrm>
            <a:off x="660400" y="971622"/>
            <a:ext cx="10619318" cy="2043277"/>
          </a:xfrm>
        </p:spPr>
        <p:txBody>
          <a:bodyPr/>
          <a:lstStyle/>
          <a:p>
            <a:pPr>
              <a:buBlip>
                <a:blip r:embed="rId2"/>
              </a:buBlip>
            </a:pPr>
            <a:r>
              <a:rPr lang="en-US" b="0" dirty="0" smtClean="0">
                <a:latin typeface="Tahoma" panose="020B0604030504040204" pitchFamily="34" charset="0"/>
                <a:ea typeface="Tahoma" panose="020B0604030504040204" pitchFamily="34" charset="0"/>
                <a:cs typeface="Tahoma" panose="020B0604030504040204" pitchFamily="34" charset="0"/>
              </a:rPr>
              <a:t>Over the last 20 years, the number of major runway, taxiway, and apron projects completed in Ohio was significantly higher than the corresponding number of projects completed in Michigan.</a:t>
            </a:r>
          </a:p>
          <a:p>
            <a:pPr>
              <a:buBlip>
                <a:blip r:embed="rId2"/>
              </a:buBlip>
            </a:pPr>
            <a:r>
              <a:rPr lang="en-US" b="0" dirty="0" smtClean="0">
                <a:latin typeface="Tahoma" panose="020B0604030504040204" pitchFamily="34" charset="0"/>
                <a:ea typeface="Tahoma" panose="020B0604030504040204" pitchFamily="34" charset="0"/>
                <a:cs typeface="Tahoma" panose="020B0604030504040204" pitchFamily="34" charset="0"/>
              </a:rPr>
              <a:t>Both states saw a peak in the number of runway projects completed within the last few years.</a:t>
            </a:r>
          </a:p>
          <a:p>
            <a:pPr>
              <a:buBlip>
                <a:blip r:embed="rId2"/>
              </a:buBlip>
            </a:pPr>
            <a:r>
              <a:rPr lang="en-US" b="0" dirty="0" smtClean="0">
                <a:latin typeface="Tahoma" panose="020B0604030504040204" pitchFamily="34" charset="0"/>
                <a:ea typeface="Tahoma" panose="020B0604030504040204" pitchFamily="34" charset="0"/>
                <a:cs typeface="Tahoma" panose="020B0604030504040204" pitchFamily="34" charset="0"/>
              </a:rPr>
              <a:t>The number of taxiway projects peaked in Ohio within the last three years, whereas the number of taxiway projects in Michigan has been relatively stable.</a:t>
            </a:r>
          </a:p>
          <a:p>
            <a:pPr>
              <a:buBlip>
                <a:blip r:embed="rId2"/>
              </a:buBlip>
            </a:pPr>
            <a:r>
              <a:rPr lang="en-US" b="0" dirty="0" smtClean="0">
                <a:latin typeface="Tahoma" panose="020B0604030504040204" pitchFamily="34" charset="0"/>
                <a:ea typeface="Tahoma" panose="020B0604030504040204" pitchFamily="34" charset="0"/>
                <a:cs typeface="Tahoma" panose="020B0604030504040204" pitchFamily="34" charset="0"/>
              </a:rPr>
              <a:t>The number of apron projects has been relatively stable for both states.  </a:t>
            </a:r>
            <a:endParaRPr lang="en-US" b="0" dirty="0">
              <a:latin typeface="Tahoma" panose="020B0604030504040204" pitchFamily="34" charset="0"/>
              <a:ea typeface="Tahoma" panose="020B0604030504040204" pitchFamily="34" charset="0"/>
              <a:cs typeface="Tahoma" panose="020B0604030504040204" pitchFamily="34" charset="0"/>
            </a:endParaRPr>
          </a:p>
          <a:p>
            <a:pPr>
              <a:buBlip>
                <a:blip r:embed="rId2"/>
              </a:buBlip>
            </a:pPr>
            <a:endParaRPr lang="en-US" dirty="0" smtClean="0"/>
          </a:p>
        </p:txBody>
      </p:sp>
    </p:spTree>
    <p:extLst>
      <p:ext uri="{BB962C8B-B14F-4D97-AF65-F5344CB8AC3E}">
        <p14:creationId xmlns:p14="http://schemas.microsoft.com/office/powerpoint/2010/main" val="1545654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between the States 2000 - 2020</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25838565"/>
              </p:ext>
            </p:extLst>
          </p:nvPr>
        </p:nvGraphicFramePr>
        <p:xfrm>
          <a:off x="660400" y="954089"/>
          <a:ext cx="5264150" cy="49450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4137147708"/>
              </p:ext>
            </p:extLst>
          </p:nvPr>
        </p:nvGraphicFramePr>
        <p:xfrm>
          <a:off x="6127750" y="954089"/>
          <a:ext cx="5265738" cy="494506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bwMode="auto">
          <a:xfrm>
            <a:off x="6127750" y="954088"/>
            <a:ext cx="52657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800" b="1" dirty="0" smtClean="0">
                <a:latin typeface="Calibri" panose="020F0502020204030204" pitchFamily="34" charset="0"/>
                <a:cs typeface="Calibri" panose="020F0502020204030204" pitchFamily="34" charset="0"/>
              </a:rPr>
              <a:t>MICHIGAN</a:t>
            </a:r>
          </a:p>
          <a:p>
            <a:pPr algn="ctr">
              <a:spcBef>
                <a:spcPts val="0"/>
              </a:spcBef>
              <a:buFontTx/>
              <a:buNone/>
            </a:pPr>
            <a:r>
              <a:rPr lang="en-US" sz="1800" b="1" dirty="0" smtClean="0">
                <a:latin typeface="Calibri" panose="020F0502020204030204" pitchFamily="34" charset="0"/>
                <a:cs typeface="Calibri" panose="020F0502020204030204" pitchFamily="34" charset="0"/>
              </a:rPr>
              <a:t>Total Funding for Projects Coded as Rehabilitation, Reconstruction, or Construction</a:t>
            </a:r>
            <a:endParaRPr lang="en-US" sz="1800" b="1" dirty="0">
              <a:latin typeface="Calibri" panose="020F0502020204030204" pitchFamily="34" charset="0"/>
              <a:cs typeface="Calibri" panose="020F0502020204030204" pitchFamily="34" charset="0"/>
            </a:endParaRPr>
          </a:p>
        </p:txBody>
      </p:sp>
      <p:sp>
        <p:nvSpPr>
          <p:cNvPr id="12" name="TextBox 11"/>
          <p:cNvSpPr txBox="1"/>
          <p:nvPr/>
        </p:nvSpPr>
        <p:spPr bwMode="auto">
          <a:xfrm>
            <a:off x="660400" y="5760651"/>
            <a:ext cx="10745788" cy="276999"/>
          </a:xfrm>
          <a:prstGeom prst="rect">
            <a:avLst/>
          </a:prstGeom>
          <a:solidFill>
            <a:schemeClr val="bg1"/>
          </a:solidFill>
          <a:ln>
            <a:noFill/>
          </a:ln>
          <a:effectLst/>
          <a:extLst/>
        </p:spPr>
        <p:txBody>
          <a:bodyPr wrap="square" rtlCol="0">
            <a:spAutoFit/>
          </a:bodyPr>
          <a:lstStyle/>
          <a:p>
            <a:pPr>
              <a:buFontTx/>
              <a:buNone/>
            </a:pPr>
            <a:r>
              <a:rPr lang="en-US" sz="1200" dirty="0" smtClean="0">
                <a:latin typeface="Tahoma" panose="020B0604030504040204" pitchFamily="34" charset="0"/>
                <a:ea typeface="Tahoma" panose="020B0604030504040204" pitchFamily="34" charset="0"/>
                <a:cs typeface="Tahoma" panose="020B0604030504040204" pitchFamily="34" charset="0"/>
              </a:rPr>
              <a:t>Source: SOAR Grant Reports.  The data used to create the pivot charts includes all project phases under the above-referenced SOAR work codes.</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6227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9579" y="2399712"/>
            <a:ext cx="11296651" cy="609600"/>
          </a:xfrm>
          <a:prstGeom prst="rect">
            <a:avLst/>
          </a:prstGeom>
        </p:spPr>
        <p:txBody>
          <a:bodyPr/>
          <a:lst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kern="0" dirty="0" smtClean="0">
                <a:latin typeface="Arial"/>
              </a:rPr>
              <a:t>TERMINAL PROJECTS</a:t>
            </a:r>
            <a:r>
              <a:rPr kumimoji="0" lang="en-US" sz="4000" b="1" i="0" u="none" strike="noStrike" kern="0" cap="none" spc="0" normalizeH="0" baseline="0" noProof="0" dirty="0" smtClean="0">
                <a:ln>
                  <a:noFill/>
                </a:ln>
                <a:solidFill>
                  <a:srgbClr val="1D2F68"/>
                </a:solidFill>
                <a:effectLst/>
                <a:uLnTx/>
                <a:uFillTx/>
                <a:latin typeface="Arial"/>
                <a:ea typeface="+mj-ea"/>
                <a:cs typeface="+mj-cs"/>
              </a:rPr>
              <a:t/>
            </a:r>
            <a:br>
              <a:rPr kumimoji="0" lang="en-US" sz="4000" b="1" i="0" u="none" strike="noStrike" kern="0" cap="none" spc="0" normalizeH="0" baseline="0" noProof="0" dirty="0" smtClean="0">
                <a:ln>
                  <a:noFill/>
                </a:ln>
                <a:solidFill>
                  <a:srgbClr val="1D2F68"/>
                </a:solidFill>
                <a:effectLst/>
                <a:uLnTx/>
                <a:uFillTx/>
                <a:latin typeface="Arial"/>
                <a:ea typeface="+mj-ea"/>
                <a:cs typeface="+mj-cs"/>
              </a:rPr>
            </a:br>
            <a:r>
              <a:rPr lang="en-US" sz="3200" kern="0" noProof="0" dirty="0" smtClean="0">
                <a:solidFill>
                  <a:srgbClr val="FFFFFF">
                    <a:lumMod val="50000"/>
                  </a:srgbClr>
                </a:solidFill>
                <a:latin typeface="Arial"/>
              </a:rPr>
              <a:t>Ohio and Michigan</a:t>
            </a:r>
            <a:endParaRPr kumimoji="0" lang="en-US" sz="3200" b="1" i="0" u="none" strike="noStrike" kern="0" cap="none" spc="0" normalizeH="0" baseline="0" noProof="0" dirty="0">
              <a:ln>
                <a:noFill/>
              </a:ln>
              <a:solidFill>
                <a:srgbClr val="FFFFFF">
                  <a:lumMod val="50000"/>
                </a:srgbClr>
              </a:solidFill>
              <a:effectLst/>
              <a:uLnTx/>
              <a:uFillTx/>
              <a:latin typeface="Arial"/>
              <a:ea typeface="+mj-ea"/>
              <a:cs typeface="+mj-cs"/>
            </a:endParaRPr>
          </a:p>
        </p:txBody>
      </p:sp>
    </p:spTree>
    <p:extLst>
      <p:ext uri="{BB962C8B-B14F-4D97-AF65-F5344CB8AC3E}">
        <p14:creationId xmlns:p14="http://schemas.microsoft.com/office/powerpoint/2010/main" val="1503051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3268" y="5414678"/>
            <a:ext cx="10927756"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Source: SOAR Grant Reports.  The data</a:t>
            </a:r>
            <a:r>
              <a:rPr kumimoji="0" lang="en-US" sz="1400" b="0" i="0" u="none" strike="noStrike" kern="1200" cap="none" spc="0" normalizeH="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used to create the pivot chart includes all phases of each terminal project funded with entitlement or discretionary dollars.</a:t>
            </a:r>
            <a:r>
              <a:rPr kumimoji="0" lang="en-US" sz="14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7879975" y="333147"/>
            <a:ext cx="3671049" cy="5078313"/>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1" u="sng"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Key Observations</a:t>
            </a:r>
            <a:endParaRPr kumimoji="0" lang="en-US" sz="2400" b="0" i="1"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base" latinLnBrk="0" hangingPunct="1">
              <a:lnSpc>
                <a:spcPct val="100000"/>
              </a:lnSpc>
              <a:spcBef>
                <a:spcPct val="50000"/>
              </a:spcBef>
              <a:spcAft>
                <a:spcPct val="0"/>
              </a:spcAft>
              <a:buClrTx/>
              <a:buSzTx/>
              <a:buFontTx/>
              <a:buBlip>
                <a:blip r:embed="rId2"/>
              </a:buBlip>
              <a:tabLst/>
              <a:defRPr/>
            </a:pPr>
            <a:r>
              <a:rPr kumimoji="0" lang="en-US" sz="2400" b="0" i="0" u="none" strike="noStrike" kern="120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overall need for terminal projects</a:t>
            </a:r>
            <a:r>
              <a:rPr kumimoji="0" lang="en-US" sz="2400" b="0" i="0" u="none" strike="noStrike" kern="1200" cap="none" spc="0" normalizeH="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has generated significantly higher investment in Michigan over the last 20 years.  </a:t>
            </a:r>
          </a:p>
          <a:p>
            <a:pPr marL="285750" marR="0" lvl="0" indent="-285750" algn="l" defTabSz="914400" rtl="0" eaLnBrk="1" fontAlgn="base" latinLnBrk="0" hangingPunct="1">
              <a:lnSpc>
                <a:spcPct val="100000"/>
              </a:lnSpc>
              <a:spcBef>
                <a:spcPct val="50000"/>
              </a:spcBef>
              <a:spcAft>
                <a:spcPct val="0"/>
              </a:spcAft>
              <a:buClrTx/>
              <a:buSzTx/>
              <a:buFontTx/>
              <a:buBlip>
                <a:blip r:embed="rId2"/>
              </a:buBlip>
              <a:tabLst/>
              <a:defRPr/>
            </a:pPr>
            <a:r>
              <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A total of 14 primary airports have received funding for terminal projects in Michigan versus 5 in Ohio.</a:t>
            </a:r>
          </a:p>
          <a:p>
            <a:pPr marR="0" lvl="0" algn="l" defTabSz="914400" rtl="0" eaLnBrk="1" fontAlgn="base" latinLnBrk="0" hangingPunct="1">
              <a:lnSpc>
                <a:spcPct val="100000"/>
              </a:lnSpc>
              <a:spcBef>
                <a:spcPct val="50000"/>
              </a:spcBef>
              <a:spcAft>
                <a:spcPct val="0"/>
              </a:spcAft>
              <a:buClrTx/>
              <a:buSzTx/>
              <a:buNone/>
              <a:tabLst/>
              <a:defRPr/>
            </a:pPr>
            <a:endParaRPr kumimoji="0" lang="en-US" sz="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4082375656"/>
              </p:ext>
            </p:extLst>
          </p:nvPr>
        </p:nvGraphicFramePr>
        <p:xfrm>
          <a:off x="518765" y="333146"/>
          <a:ext cx="7361209" cy="507831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bwMode="auto">
          <a:xfrm>
            <a:off x="8464731" y="1820091"/>
            <a:ext cx="15501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endParaRPr lang="en-US" sz="1200" b="1" dirty="0">
              <a:solidFill>
                <a:srgbClr val="C0C0C0"/>
              </a:solidFill>
            </a:endParaRPr>
          </a:p>
        </p:txBody>
      </p:sp>
      <p:sp>
        <p:nvSpPr>
          <p:cNvPr id="4" name="TextBox 3"/>
          <p:cNvSpPr txBox="1"/>
          <p:nvPr/>
        </p:nvSpPr>
        <p:spPr bwMode="auto">
          <a:xfrm>
            <a:off x="3843772" y="1143000"/>
            <a:ext cx="14752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600" b="1" dirty="0" smtClean="0"/>
              <a:t>$149,009,680</a:t>
            </a:r>
            <a:endParaRPr lang="en-US" sz="1600" b="1" dirty="0"/>
          </a:p>
        </p:txBody>
      </p:sp>
      <p:sp>
        <p:nvSpPr>
          <p:cNvPr id="3" name="TextBox 2"/>
          <p:cNvSpPr txBox="1"/>
          <p:nvPr/>
        </p:nvSpPr>
        <p:spPr bwMode="auto">
          <a:xfrm>
            <a:off x="1979262" y="3279603"/>
            <a:ext cx="14116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algn="ctr">
              <a:buFontTx/>
              <a:buNone/>
            </a:pPr>
            <a:r>
              <a:rPr lang="en-US" sz="1600" b="1" dirty="0" smtClean="0">
                <a:effectLst/>
              </a:rPr>
              <a:t>$51,239,297</a:t>
            </a:r>
            <a:endParaRPr lang="en-US" sz="1600" b="1" dirty="0">
              <a:effectLst/>
            </a:endParaRPr>
          </a:p>
        </p:txBody>
      </p:sp>
    </p:spTree>
    <p:extLst>
      <p:ext uri="{BB962C8B-B14F-4D97-AF65-F5344CB8AC3E}">
        <p14:creationId xmlns:p14="http://schemas.microsoft.com/office/powerpoint/2010/main" val="4170029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cs typeface="Calibri" panose="020F0502020204030204" pitchFamily="34" charset="0"/>
              </a:rPr>
              <a:t>QUESTIONS</a:t>
            </a:r>
            <a:endParaRPr lang="en-US" dirty="0">
              <a:latin typeface="Calibri" panose="020F0502020204030204" pitchFamily="34" charset="0"/>
              <a:cs typeface="Calibri" panose="020F0502020204030204"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93575" y="954088"/>
            <a:ext cx="4345858" cy="4708014"/>
          </a:xfrm>
        </p:spPr>
      </p:pic>
      <p:sp>
        <p:nvSpPr>
          <p:cNvPr id="4" name="Slide Number Placeholder 3"/>
          <p:cNvSpPr>
            <a:spLocks noGrp="1"/>
          </p:cNvSpPr>
          <p:nvPr>
            <p:ph type="sldNum" sz="quarter" idx="4"/>
          </p:nvPr>
        </p:nvSpPr>
        <p:spPr/>
        <p:txBody>
          <a:bodyPr/>
          <a:lstStyle/>
          <a:p>
            <a:fld id="{74438B1A-AF1B-4C8B-993E-1BADE62A2451}" type="slidenum">
              <a:rPr lang="en-US" smtClean="0"/>
              <a:pPr/>
              <a:t>39</a:t>
            </a:fld>
            <a:endParaRPr lang="en-US" dirty="0"/>
          </a:p>
        </p:txBody>
      </p:sp>
    </p:spTree>
    <p:extLst>
      <p:ext uri="{BB962C8B-B14F-4D97-AF65-F5344CB8AC3E}">
        <p14:creationId xmlns:p14="http://schemas.microsoft.com/office/powerpoint/2010/main" val="2618569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2486528" y="3585240"/>
            <a:ext cx="7113671" cy="2306620"/>
          </a:xfrm>
          <a:prstGeom prst="rect">
            <a:avLst/>
          </a:prstGeom>
        </p:spPr>
      </p:pic>
      <p:sp>
        <p:nvSpPr>
          <p:cNvPr id="2" name="Title 1"/>
          <p:cNvSpPr>
            <a:spLocks noGrp="1"/>
          </p:cNvSpPr>
          <p:nvPr>
            <p:ph type="title"/>
          </p:nvPr>
        </p:nvSpPr>
        <p:spPr/>
        <p:txBody>
          <a:bodyPr/>
          <a:lstStyle/>
          <a:p>
            <a:r>
              <a:rPr lang="en-US" dirty="0" smtClean="0"/>
              <a:t>2 CFR 200 Closeout Updates</a:t>
            </a:r>
            <a:endParaRPr lang="en-US" dirty="0"/>
          </a:p>
        </p:txBody>
      </p:sp>
      <p:sp>
        <p:nvSpPr>
          <p:cNvPr id="3" name="Content Placeholder 2"/>
          <p:cNvSpPr>
            <a:spLocks noGrp="1"/>
          </p:cNvSpPr>
          <p:nvPr>
            <p:ph idx="1"/>
          </p:nvPr>
        </p:nvSpPr>
        <p:spPr>
          <a:xfrm>
            <a:off x="2245519" y="1106010"/>
            <a:ext cx="7886700" cy="3480197"/>
          </a:xfrm>
        </p:spPr>
        <p:txBody>
          <a:bodyPr/>
          <a:lstStyle/>
          <a:p>
            <a:r>
              <a:rPr lang="en-US" sz="2000" b="0" dirty="0"/>
              <a:t>2 CFR 200 was updated in mid to late fall of 2020 and included substantial changes to Sponsor and FAA Closeout Requirements.</a:t>
            </a:r>
          </a:p>
          <a:p>
            <a:r>
              <a:rPr lang="en-US" sz="2000" b="0" dirty="0"/>
              <a:t>These changes became effective November 12, 2020.</a:t>
            </a:r>
          </a:p>
          <a:p>
            <a:pPr lvl="1"/>
            <a:r>
              <a:rPr lang="en-US" dirty="0" smtClean="0"/>
              <a:t>All FY2021 Grants are subject to the changes.</a:t>
            </a:r>
          </a:p>
          <a:p>
            <a:r>
              <a:rPr lang="en-US" dirty="0" smtClean="0"/>
              <a:t>Revised closeout period below.</a:t>
            </a:r>
          </a:p>
          <a:p>
            <a:endParaRPr lang="en-US" dirty="0" smtClean="0"/>
          </a:p>
        </p:txBody>
      </p:sp>
    </p:spTree>
    <p:extLst>
      <p:ext uri="{BB962C8B-B14F-4D97-AF65-F5344CB8AC3E}">
        <p14:creationId xmlns:p14="http://schemas.microsoft.com/office/powerpoint/2010/main" val="3508518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 Closeout Period</a:t>
            </a:r>
            <a:endParaRPr lang="en-US" dirty="0"/>
          </a:p>
        </p:txBody>
      </p:sp>
      <p:sp>
        <p:nvSpPr>
          <p:cNvPr id="3" name="Content Placeholder 2"/>
          <p:cNvSpPr>
            <a:spLocks noGrp="1"/>
          </p:cNvSpPr>
          <p:nvPr>
            <p:ph idx="1"/>
          </p:nvPr>
        </p:nvSpPr>
        <p:spPr>
          <a:xfrm>
            <a:off x="1952625" y="1437667"/>
            <a:ext cx="7886700" cy="3764756"/>
          </a:xfrm>
        </p:spPr>
        <p:txBody>
          <a:bodyPr>
            <a:normAutofit fontScale="70000" lnSpcReduction="20000"/>
          </a:bodyPr>
          <a:lstStyle/>
          <a:p>
            <a:pPr marL="0" indent="0">
              <a:buNone/>
            </a:pPr>
            <a:r>
              <a:rPr lang="en-US" dirty="0" smtClean="0"/>
              <a:t>Within 120 days of the Period of Performance End Date</a:t>
            </a:r>
          </a:p>
          <a:p>
            <a:pPr lvl="1"/>
            <a:r>
              <a:rPr lang="en-US" dirty="0" smtClean="0"/>
              <a:t>Sponsors must pay all outstanding grant expenses and may not incur new costs.  </a:t>
            </a:r>
          </a:p>
          <a:p>
            <a:pPr lvl="1"/>
            <a:r>
              <a:rPr lang="en-US" dirty="0" smtClean="0"/>
              <a:t>Sponsors must submit all financial, performance, and other required reports to the FAA.</a:t>
            </a:r>
          </a:p>
          <a:p>
            <a:r>
              <a:rPr lang="en-US" dirty="0"/>
              <a:t>N</a:t>
            </a:r>
            <a:r>
              <a:rPr lang="en-US" dirty="0" smtClean="0"/>
              <a:t>on-compliance </a:t>
            </a:r>
          </a:p>
          <a:p>
            <a:pPr lvl="1"/>
            <a:r>
              <a:rPr lang="en-US" dirty="0" smtClean="0"/>
              <a:t>If a sponsor fails to submit all required closeout documents during the sponsor closeout period the FAA will close the grant using the information available to them at the end of the 120 day period. (2 CFR §200.344(h)). </a:t>
            </a:r>
          </a:p>
          <a:p>
            <a:pPr lvl="1"/>
            <a:r>
              <a:rPr lang="en-US" dirty="0" smtClean="0"/>
              <a:t>Sponsors that fail to submit all required documentation during the 120 day sponsor closeout period will be reported in OMB’s Federal Awardee Performance and Integrity  system (FAPIIS) under material failure to comply with the terms of their grant award. (2 CFR §200.344(</a:t>
            </a:r>
            <a:r>
              <a:rPr lang="en-US" dirty="0" err="1" smtClean="0"/>
              <a:t>i</a:t>
            </a:r>
            <a:r>
              <a:rPr lang="en-US" dirty="0" smtClean="0"/>
              <a:t>)). </a:t>
            </a:r>
          </a:p>
        </p:txBody>
      </p:sp>
    </p:spTree>
    <p:extLst>
      <p:ext uri="{BB962C8B-B14F-4D97-AF65-F5344CB8AC3E}">
        <p14:creationId xmlns:p14="http://schemas.microsoft.com/office/powerpoint/2010/main" val="2484569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684" y="478884"/>
            <a:ext cx="7886700" cy="994172"/>
          </a:xfrm>
        </p:spPr>
        <p:txBody>
          <a:bodyPr/>
          <a:lstStyle/>
          <a:p>
            <a:r>
              <a:rPr lang="en-US" dirty="0" smtClean="0"/>
              <a:t>Period of Performance Extensions</a:t>
            </a:r>
            <a:endParaRPr lang="en-US" dirty="0"/>
          </a:p>
        </p:txBody>
      </p:sp>
      <p:sp>
        <p:nvSpPr>
          <p:cNvPr id="3" name="Content Placeholder 2"/>
          <p:cNvSpPr>
            <a:spLocks noGrp="1"/>
          </p:cNvSpPr>
          <p:nvPr>
            <p:ph idx="1"/>
          </p:nvPr>
        </p:nvSpPr>
        <p:spPr>
          <a:xfrm>
            <a:off x="2152650" y="1765006"/>
            <a:ext cx="7886700" cy="4146696"/>
          </a:xfrm>
        </p:spPr>
        <p:txBody>
          <a:bodyPr>
            <a:normAutofit fontScale="92500" lnSpcReduction="10000"/>
          </a:bodyPr>
          <a:lstStyle/>
          <a:p>
            <a:pPr marL="0" indent="0">
              <a:buNone/>
            </a:pPr>
            <a:r>
              <a:rPr lang="en-US" sz="2200" b="0" dirty="0">
                <a:latin typeface="Calibri" panose="020F0502020204030204" pitchFamily="34" charset="0"/>
                <a:cs typeface="Calibri" panose="020F0502020204030204" pitchFamily="34" charset="0"/>
              </a:rPr>
              <a:t>A sponsor may request a one-time Period of Performance extension of up to 12 months. </a:t>
            </a:r>
          </a:p>
          <a:p>
            <a:r>
              <a:rPr lang="en-US" sz="1900" b="0" dirty="0">
                <a:latin typeface="Calibri" panose="020F0502020204030204" pitchFamily="34" charset="0"/>
                <a:cs typeface="Calibri" panose="020F0502020204030204" pitchFamily="34" charset="0"/>
              </a:rPr>
              <a:t>Extensions must have strong justification may not be requested merely for the purpose of using unobligated funds.</a:t>
            </a:r>
          </a:p>
          <a:p>
            <a:r>
              <a:rPr lang="en-US" sz="1900" b="0" dirty="0">
                <a:latin typeface="Calibri" panose="020F0502020204030204" pitchFamily="34" charset="0"/>
                <a:cs typeface="Calibri" panose="020F0502020204030204" pitchFamily="34" charset="0"/>
              </a:rPr>
              <a:t>Circumstances which may justify extension include (but are not limited to): </a:t>
            </a:r>
          </a:p>
          <a:p>
            <a:endParaRPr lang="en-US" sz="2200" b="0" dirty="0">
              <a:latin typeface="Calibri" panose="020F0502020204030204" pitchFamily="34" charset="0"/>
              <a:cs typeface="Calibri" panose="020F0502020204030204" pitchFamily="34" charset="0"/>
            </a:endParaRPr>
          </a:p>
          <a:p>
            <a:endParaRPr lang="en-US" sz="2200" b="0" dirty="0">
              <a:latin typeface="Calibri" panose="020F0502020204030204" pitchFamily="34" charset="0"/>
              <a:cs typeface="Calibri" panose="020F0502020204030204" pitchFamily="34" charset="0"/>
            </a:endParaRPr>
          </a:p>
          <a:p>
            <a:endParaRPr lang="en-US" sz="2200" b="0" dirty="0">
              <a:latin typeface="Calibri" panose="020F0502020204030204" pitchFamily="34" charset="0"/>
              <a:cs typeface="Calibri" panose="020F0502020204030204" pitchFamily="34" charset="0"/>
            </a:endParaRPr>
          </a:p>
          <a:p>
            <a:endParaRPr lang="en-US" sz="2200" b="0" dirty="0">
              <a:latin typeface="Calibri" panose="020F0502020204030204" pitchFamily="34" charset="0"/>
              <a:cs typeface="Calibri" panose="020F0502020204030204" pitchFamily="34" charset="0"/>
            </a:endParaRPr>
          </a:p>
          <a:p>
            <a:endParaRPr lang="en-US" sz="2200" b="0" dirty="0">
              <a:latin typeface="Calibri" panose="020F0502020204030204" pitchFamily="34" charset="0"/>
              <a:cs typeface="Calibri" panose="020F0502020204030204" pitchFamily="34" charset="0"/>
            </a:endParaRPr>
          </a:p>
          <a:p>
            <a:pPr marL="0" indent="0">
              <a:buNone/>
            </a:pPr>
            <a:endParaRPr lang="en-US" sz="2200" b="0" dirty="0">
              <a:latin typeface="Calibri" panose="020F0502020204030204" pitchFamily="34" charset="0"/>
              <a:cs typeface="Calibri" panose="020F0502020204030204" pitchFamily="34" charset="0"/>
            </a:endParaRPr>
          </a:p>
          <a:p>
            <a:r>
              <a:rPr lang="en-US" sz="1900" b="0" dirty="0">
                <a:latin typeface="Calibri" panose="020F0502020204030204" pitchFamily="34" charset="0"/>
                <a:cs typeface="Calibri" panose="020F0502020204030204" pitchFamily="34" charset="0"/>
              </a:rPr>
              <a:t>Extensions </a:t>
            </a:r>
            <a:r>
              <a:rPr lang="en-US" sz="1900" b="0" dirty="0">
                <a:latin typeface="Calibri" panose="020F0502020204030204" pitchFamily="34" charset="0"/>
                <a:cs typeface="Calibri" panose="020F0502020204030204" pitchFamily="34" charset="0"/>
              </a:rPr>
              <a:t>should not require additional Federal funds or involve any change in the approved project scope.</a:t>
            </a:r>
          </a:p>
          <a:p>
            <a:endParaRPr lang="en-US" dirty="0"/>
          </a:p>
        </p:txBody>
      </p:sp>
      <p:sp>
        <p:nvSpPr>
          <p:cNvPr id="4" name="TextBox 3"/>
          <p:cNvSpPr txBox="1"/>
          <p:nvPr/>
        </p:nvSpPr>
        <p:spPr>
          <a:xfrm>
            <a:off x="2372228" y="3223559"/>
            <a:ext cx="3627521" cy="2010807"/>
          </a:xfrm>
          <a:prstGeom prst="rect">
            <a:avLst/>
          </a:prstGeom>
          <a:noFill/>
        </p:spPr>
        <p:txBody>
          <a:bodyPr wrap="square" rtlCol="0">
            <a:spAutoFit/>
          </a:bodyPr>
          <a:lstStyle/>
          <a:p>
            <a:pPr marL="171450" indent="-171450">
              <a:lnSpc>
                <a:spcPct val="90000"/>
              </a:lnSpc>
              <a:spcBef>
                <a:spcPts val="375"/>
              </a:spcBef>
              <a:buFont typeface="Arial" panose="020B0604020202020204" pitchFamily="34" charset="0"/>
              <a:buChar char="•"/>
            </a:pPr>
            <a:r>
              <a:rPr lang="en-US" sz="1500" dirty="0">
                <a:solidFill>
                  <a:prstClr val="black"/>
                </a:solidFill>
              </a:rPr>
              <a:t>Acts of terrorism</a:t>
            </a:r>
          </a:p>
          <a:p>
            <a:pPr marL="171450" indent="-171450">
              <a:lnSpc>
                <a:spcPct val="90000"/>
              </a:lnSpc>
              <a:spcBef>
                <a:spcPts val="375"/>
              </a:spcBef>
              <a:buFont typeface="Arial" panose="020B0604020202020204" pitchFamily="34" charset="0"/>
              <a:buChar char="•"/>
            </a:pPr>
            <a:r>
              <a:rPr lang="en-US" sz="1500" dirty="0">
                <a:solidFill>
                  <a:prstClr val="black"/>
                </a:solidFill>
              </a:rPr>
              <a:t>Major weather events </a:t>
            </a:r>
          </a:p>
          <a:p>
            <a:pPr marL="171450" indent="-171450">
              <a:lnSpc>
                <a:spcPct val="90000"/>
              </a:lnSpc>
              <a:spcBef>
                <a:spcPts val="375"/>
              </a:spcBef>
              <a:buFont typeface="Arial" panose="020B0604020202020204" pitchFamily="34" charset="0"/>
              <a:buChar char="•"/>
            </a:pPr>
            <a:r>
              <a:rPr lang="en-US" sz="1500" dirty="0">
                <a:solidFill>
                  <a:prstClr val="black"/>
                </a:solidFill>
              </a:rPr>
              <a:t>Localized or widespread disasters </a:t>
            </a:r>
          </a:p>
          <a:p>
            <a:pPr>
              <a:lnSpc>
                <a:spcPct val="90000"/>
              </a:lnSpc>
              <a:spcBef>
                <a:spcPts val="375"/>
              </a:spcBef>
            </a:pPr>
            <a:r>
              <a:rPr lang="en-US" sz="1500" dirty="0">
                <a:solidFill>
                  <a:prstClr val="black"/>
                </a:solidFill>
              </a:rPr>
              <a:t>    (e.g., flooded building, wildfires)</a:t>
            </a:r>
          </a:p>
          <a:p>
            <a:pPr marL="171450" indent="-171450">
              <a:lnSpc>
                <a:spcPct val="90000"/>
              </a:lnSpc>
              <a:spcBef>
                <a:spcPts val="375"/>
              </a:spcBef>
              <a:buFont typeface="Arial" panose="020B0604020202020204" pitchFamily="34" charset="0"/>
              <a:buChar char="•"/>
            </a:pPr>
            <a:r>
              <a:rPr lang="en-US" sz="1500" dirty="0">
                <a:solidFill>
                  <a:prstClr val="black"/>
                </a:solidFill>
              </a:rPr>
              <a:t>Localized or widespread power outages</a:t>
            </a:r>
          </a:p>
          <a:p>
            <a:pPr marL="171450" indent="-171450">
              <a:lnSpc>
                <a:spcPct val="90000"/>
              </a:lnSpc>
              <a:spcBef>
                <a:spcPts val="375"/>
              </a:spcBef>
              <a:buFont typeface="Arial" panose="020B0604020202020204" pitchFamily="34" charset="0"/>
              <a:buChar char="•"/>
            </a:pPr>
            <a:r>
              <a:rPr lang="en-US" sz="1500" dirty="0">
                <a:solidFill>
                  <a:prstClr val="black"/>
                </a:solidFill>
              </a:rPr>
              <a:t>Material statutory or regulatory </a:t>
            </a:r>
            <a:r>
              <a:rPr lang="en-US" sz="1500" dirty="0">
                <a:solidFill>
                  <a:prstClr val="black"/>
                </a:solidFill>
              </a:rPr>
              <a:t>violations</a:t>
            </a:r>
            <a:endParaRPr lang="en-US" sz="1500" dirty="0">
              <a:solidFill>
                <a:prstClr val="black"/>
              </a:solidFill>
            </a:endParaRPr>
          </a:p>
        </p:txBody>
      </p:sp>
      <p:sp>
        <p:nvSpPr>
          <p:cNvPr id="5" name="TextBox 4"/>
          <p:cNvSpPr txBox="1"/>
          <p:nvPr/>
        </p:nvSpPr>
        <p:spPr>
          <a:xfrm>
            <a:off x="6110034" y="3355849"/>
            <a:ext cx="4039602" cy="1544012"/>
          </a:xfrm>
          <a:prstGeom prst="rect">
            <a:avLst/>
          </a:prstGeom>
          <a:noFill/>
        </p:spPr>
        <p:txBody>
          <a:bodyPr wrap="square" rtlCol="0">
            <a:spAutoFit/>
          </a:bodyPr>
          <a:lstStyle/>
          <a:p>
            <a:pPr marL="171450" indent="-171450">
              <a:lnSpc>
                <a:spcPct val="90000"/>
              </a:lnSpc>
              <a:spcBef>
                <a:spcPts val="375"/>
              </a:spcBef>
              <a:buFont typeface="Arial" panose="020B0604020202020204" pitchFamily="34" charset="0"/>
              <a:buChar char="•"/>
            </a:pPr>
            <a:r>
              <a:rPr lang="en-US" sz="1500" dirty="0">
                <a:solidFill>
                  <a:prstClr val="black"/>
                </a:solidFill>
              </a:rPr>
              <a:t>Natural disasters </a:t>
            </a:r>
          </a:p>
          <a:p>
            <a:pPr>
              <a:lnSpc>
                <a:spcPct val="90000"/>
              </a:lnSpc>
              <a:spcBef>
                <a:spcPts val="375"/>
              </a:spcBef>
            </a:pPr>
            <a:r>
              <a:rPr lang="en-US" sz="1500" dirty="0">
                <a:solidFill>
                  <a:prstClr val="black"/>
                </a:solidFill>
              </a:rPr>
              <a:t>    (earthquakes, tornadoes, flooding, etc.)</a:t>
            </a:r>
          </a:p>
          <a:p>
            <a:pPr marL="171450" indent="-171450">
              <a:lnSpc>
                <a:spcPct val="90000"/>
              </a:lnSpc>
              <a:spcBef>
                <a:spcPts val="375"/>
              </a:spcBef>
              <a:buFont typeface="Arial" panose="020B0604020202020204" pitchFamily="34" charset="0"/>
              <a:buChar char="•"/>
            </a:pPr>
            <a:r>
              <a:rPr lang="en-US" sz="1500" dirty="0">
                <a:solidFill>
                  <a:prstClr val="black"/>
                </a:solidFill>
              </a:rPr>
              <a:t>Pandemics </a:t>
            </a:r>
          </a:p>
          <a:p>
            <a:pPr marL="171450" indent="-171450">
              <a:lnSpc>
                <a:spcPct val="90000"/>
              </a:lnSpc>
              <a:spcBef>
                <a:spcPts val="375"/>
              </a:spcBef>
              <a:buFont typeface="Arial" panose="020B0604020202020204" pitchFamily="34" charset="0"/>
              <a:buChar char="•"/>
            </a:pPr>
            <a:r>
              <a:rPr lang="en-US" sz="1500" dirty="0">
                <a:solidFill>
                  <a:prstClr val="black"/>
                </a:solidFill>
              </a:rPr>
              <a:t>State or local legislative/legal concerns </a:t>
            </a:r>
          </a:p>
          <a:p>
            <a:pPr marL="171450" indent="-171450">
              <a:lnSpc>
                <a:spcPct val="90000"/>
              </a:lnSpc>
              <a:spcBef>
                <a:spcPts val="375"/>
              </a:spcBef>
              <a:buFont typeface="Arial" panose="020B0604020202020204" pitchFamily="34" charset="0"/>
              <a:buChar char="•"/>
            </a:pPr>
            <a:r>
              <a:rPr lang="en-US" sz="1500" dirty="0">
                <a:solidFill>
                  <a:prstClr val="black"/>
                </a:solidFill>
              </a:rPr>
              <a:t>Strikes, work stoppages or similar labor matters</a:t>
            </a:r>
          </a:p>
        </p:txBody>
      </p:sp>
      <p:cxnSp>
        <p:nvCxnSpPr>
          <p:cNvPr id="7" name="Straight Connector 6"/>
          <p:cNvCxnSpPr/>
          <p:nvPr/>
        </p:nvCxnSpPr>
        <p:spPr>
          <a:xfrm flipH="1">
            <a:off x="5990728" y="3429689"/>
            <a:ext cx="9020" cy="147017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538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Extensions</a:t>
            </a:r>
            <a:endParaRPr lang="en-US" dirty="0"/>
          </a:p>
        </p:txBody>
      </p:sp>
      <p:sp>
        <p:nvSpPr>
          <p:cNvPr id="3" name="Content Placeholder 2"/>
          <p:cNvSpPr>
            <a:spLocks noGrp="1"/>
          </p:cNvSpPr>
          <p:nvPr>
            <p:ph idx="1"/>
          </p:nvPr>
        </p:nvSpPr>
        <p:spPr>
          <a:xfrm>
            <a:off x="2152650" y="1307806"/>
            <a:ext cx="7886700" cy="4467354"/>
          </a:xfrm>
        </p:spPr>
        <p:txBody>
          <a:bodyPr>
            <a:normAutofit fontScale="92500"/>
          </a:bodyPr>
          <a:lstStyle/>
          <a:p>
            <a:pPr marL="0" indent="0">
              <a:buNone/>
            </a:pPr>
            <a:r>
              <a:rPr lang="en-US" dirty="0" smtClean="0"/>
              <a:t>To request an extension the sponsor must notify the FAA in writing at least 10 calendar days before the end of the </a:t>
            </a:r>
            <a:r>
              <a:rPr lang="en-US" dirty="0" err="1" smtClean="0"/>
              <a:t>PoP</a:t>
            </a:r>
            <a:r>
              <a:rPr lang="en-US" dirty="0" smtClean="0"/>
              <a:t> specified in the grant. </a:t>
            </a:r>
          </a:p>
          <a:p>
            <a:r>
              <a:rPr lang="en-US" dirty="0" smtClean="0"/>
              <a:t> </a:t>
            </a:r>
            <a:r>
              <a:rPr lang="en-US" sz="1950" dirty="0"/>
              <a:t>The request must include the following:</a:t>
            </a:r>
          </a:p>
          <a:p>
            <a:pPr lvl="3"/>
            <a:r>
              <a:rPr lang="en-US" sz="1650" dirty="0"/>
              <a:t>Details of work remaining to be completed;</a:t>
            </a:r>
          </a:p>
          <a:p>
            <a:pPr lvl="3"/>
            <a:r>
              <a:rPr lang="en-US" sz="1650" dirty="0"/>
              <a:t>justification for the delay in completion;</a:t>
            </a:r>
          </a:p>
          <a:p>
            <a:pPr lvl="3"/>
            <a:r>
              <a:rPr lang="en-US" sz="1650" dirty="0"/>
              <a:t>New Period of Performance end date.</a:t>
            </a:r>
          </a:p>
          <a:p>
            <a:r>
              <a:rPr lang="en-US" sz="1950" dirty="0"/>
              <a:t>There is no implied guarantee of approval by the FAA when a sponsor submits a request to extend the Period of Performance. The FAA must review and judge each request on its own merits.</a:t>
            </a:r>
          </a:p>
          <a:p>
            <a:r>
              <a:rPr lang="en-US" sz="1950" dirty="0"/>
              <a:t>Sponsor requests failing to meet the 10-day notification requirement should be disapproved based on the clear requirement in statute (2 CFR § 200.308(e)(2)). </a:t>
            </a:r>
          </a:p>
          <a:p>
            <a:pPr marL="0" indent="0">
              <a:buNone/>
            </a:pPr>
            <a:endParaRPr lang="en-US" dirty="0"/>
          </a:p>
        </p:txBody>
      </p:sp>
    </p:spTree>
    <p:extLst>
      <p:ext uri="{BB962C8B-B14F-4D97-AF65-F5344CB8AC3E}">
        <p14:creationId xmlns:p14="http://schemas.microsoft.com/office/powerpoint/2010/main" val="3329350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2626" y="1342728"/>
            <a:ext cx="8050213" cy="4391025"/>
          </a:xfrm>
        </p:spPr>
        <p:txBody>
          <a:bodyPr/>
          <a:lstStyle/>
          <a:p>
            <a:r>
              <a:rPr lang="en-US" dirty="0" smtClean="0"/>
              <a:t>Section </a:t>
            </a:r>
            <a:r>
              <a:rPr lang="en-US" dirty="0"/>
              <a:t>163 –  Limited Regulation of Non-Federally Sponsored </a:t>
            </a:r>
            <a:r>
              <a:rPr lang="en-US" dirty="0" smtClean="0"/>
              <a:t>Property includes </a:t>
            </a:r>
            <a:r>
              <a:rPr lang="en-US" dirty="0"/>
              <a:t>4 major </a:t>
            </a:r>
            <a:r>
              <a:rPr lang="en-US" dirty="0" smtClean="0"/>
              <a:t>provisions</a:t>
            </a:r>
          </a:p>
          <a:p>
            <a:pPr lvl="1"/>
            <a:r>
              <a:rPr lang="en-US" dirty="0" smtClean="0"/>
              <a:t>163(a</a:t>
            </a:r>
            <a:r>
              <a:rPr lang="en-US" dirty="0"/>
              <a:t>): General </a:t>
            </a:r>
            <a:r>
              <a:rPr lang="en-US" dirty="0" smtClean="0"/>
              <a:t>limitation</a:t>
            </a:r>
          </a:p>
          <a:p>
            <a:pPr lvl="1"/>
            <a:r>
              <a:rPr lang="en-US" dirty="0" smtClean="0"/>
              <a:t>163(b</a:t>
            </a:r>
            <a:r>
              <a:rPr lang="en-US" dirty="0"/>
              <a:t>): </a:t>
            </a:r>
            <a:r>
              <a:rPr lang="en-US" dirty="0" smtClean="0"/>
              <a:t>Exceptions</a:t>
            </a:r>
          </a:p>
          <a:p>
            <a:pPr lvl="1"/>
            <a:r>
              <a:rPr lang="en-US" dirty="0" smtClean="0"/>
              <a:t>163(c</a:t>
            </a:r>
            <a:r>
              <a:rPr lang="en-US" dirty="0"/>
              <a:t>): Rules of </a:t>
            </a:r>
            <a:r>
              <a:rPr lang="en-US" dirty="0" smtClean="0"/>
              <a:t>construction</a:t>
            </a:r>
          </a:p>
          <a:p>
            <a:pPr lvl="1"/>
            <a:r>
              <a:rPr lang="en-US" dirty="0" smtClean="0"/>
              <a:t>163(d</a:t>
            </a:r>
            <a:r>
              <a:rPr lang="en-US" dirty="0"/>
              <a:t>): Limitation on Airport Layout Plan approval authority</a:t>
            </a:r>
          </a:p>
          <a:p>
            <a:pPr marL="0" indent="0">
              <a:buNone/>
            </a:pPr>
            <a:endParaRPr lang="en-US" dirty="0"/>
          </a:p>
        </p:txBody>
      </p:sp>
      <p:sp>
        <p:nvSpPr>
          <p:cNvPr id="3" name="Slide Number Placeholder 2"/>
          <p:cNvSpPr>
            <a:spLocks noGrp="1"/>
          </p:cNvSpPr>
          <p:nvPr>
            <p:ph type="sldNum" sz="quarter" idx="4294967295"/>
          </p:nvPr>
        </p:nvSpPr>
        <p:spPr/>
        <p:txBody>
          <a:bodyPr/>
          <a:lstStyle/>
          <a:p>
            <a:fld id="{5F23EC90-ABB8-0A44-A63A-6480D55117D5}" type="slidenum">
              <a:rPr lang="en-US" smtClean="0"/>
              <a:t>8</a:t>
            </a:fld>
            <a:endParaRPr lang="en-US" dirty="0"/>
          </a:p>
        </p:txBody>
      </p:sp>
      <p:sp>
        <p:nvSpPr>
          <p:cNvPr id="4" name="Title 3"/>
          <p:cNvSpPr>
            <a:spLocks noGrp="1"/>
          </p:cNvSpPr>
          <p:nvPr>
            <p:ph type="title"/>
          </p:nvPr>
        </p:nvSpPr>
        <p:spPr/>
        <p:txBody>
          <a:bodyPr>
            <a:normAutofit fontScale="90000"/>
          </a:bodyPr>
          <a:lstStyle/>
          <a:p>
            <a:r>
              <a:rPr lang="en-US" sz="3600" dirty="0"/>
              <a:t>H. </a:t>
            </a:r>
            <a:r>
              <a:rPr lang="en-US" sz="3600" dirty="0"/>
              <a:t>R. 302, </a:t>
            </a:r>
            <a:r>
              <a:rPr lang="en-US" sz="3600" dirty="0"/>
              <a:t>FAA </a:t>
            </a:r>
            <a:r>
              <a:rPr lang="en-US" sz="3600" dirty="0"/>
              <a:t>Reauthorization Act of </a:t>
            </a:r>
            <a:r>
              <a:rPr lang="en-US" sz="3600" dirty="0"/>
              <a:t>2018, Section 163</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623" y="4538870"/>
            <a:ext cx="2892696" cy="2166730"/>
          </a:xfrm>
          <a:prstGeom prst="rect">
            <a:avLst/>
          </a:prstGeom>
        </p:spPr>
      </p:pic>
    </p:spTree>
    <p:extLst>
      <p:ext uri="{BB962C8B-B14F-4D97-AF65-F5344CB8AC3E}">
        <p14:creationId xmlns:p14="http://schemas.microsoft.com/office/powerpoint/2010/main" val="358267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163(a) Limitation of Regulation of Airport Property</a:t>
            </a:r>
          </a:p>
        </p:txBody>
      </p:sp>
      <p:sp>
        <p:nvSpPr>
          <p:cNvPr id="3" name="Content Placeholder 2"/>
          <p:cNvSpPr>
            <a:spLocks noGrp="1"/>
          </p:cNvSpPr>
          <p:nvPr>
            <p:ph sz="half" idx="1"/>
          </p:nvPr>
        </p:nvSpPr>
        <p:spPr>
          <a:xfrm>
            <a:off x="2152650" y="1636782"/>
            <a:ext cx="4891617" cy="4351338"/>
          </a:xfrm>
        </p:spPr>
        <p:txBody>
          <a:bodyPr>
            <a:normAutofit fontScale="92500"/>
          </a:bodyPr>
          <a:lstStyle/>
          <a:p>
            <a:r>
              <a:rPr lang="en-US" dirty="0"/>
              <a:t>FAA may not directly or indirectly regulate—</a:t>
            </a:r>
          </a:p>
          <a:p>
            <a:pPr lvl="1"/>
            <a:r>
              <a:rPr lang="en-US" dirty="0"/>
              <a:t>the acquisition, use, lease, encumbrance, transfer, or disposal of land by an airport owner or operator;</a:t>
            </a:r>
          </a:p>
          <a:p>
            <a:pPr lvl="1"/>
            <a:r>
              <a:rPr lang="en-US" dirty="0"/>
              <a:t>any facility upon such land; or</a:t>
            </a:r>
          </a:p>
          <a:p>
            <a:pPr lvl="1"/>
            <a:r>
              <a:rPr lang="en-US" dirty="0"/>
              <a:t>any portion of such land or facility.</a:t>
            </a:r>
          </a:p>
          <a:p>
            <a:r>
              <a:rPr lang="en-US" dirty="0"/>
              <a:t>…there are exceptions to every rule</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1376" y="3201194"/>
            <a:ext cx="2847975" cy="1600200"/>
          </a:xfrm>
        </p:spPr>
      </p:pic>
    </p:spTree>
    <p:extLst>
      <p:ext uri="{BB962C8B-B14F-4D97-AF65-F5344CB8AC3E}">
        <p14:creationId xmlns:p14="http://schemas.microsoft.com/office/powerpoint/2010/main" val="451399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2505</TotalTime>
  <Words>3386</Words>
  <Application>Microsoft Office PowerPoint</Application>
  <PresentationFormat>Widescreen</PresentationFormat>
  <Paragraphs>328</Paragraphs>
  <Slides>39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Helvetica Neue Medium</vt:lpstr>
      <vt:lpstr>Tahoma</vt:lpstr>
      <vt:lpstr>Theme1</vt:lpstr>
      <vt:lpstr>2_Custom Design</vt:lpstr>
      <vt:lpstr>Detroit Airports District Office</vt:lpstr>
      <vt:lpstr>What I will discuss this morning</vt:lpstr>
      <vt:lpstr>Staff Changes at Detroit ADO</vt:lpstr>
      <vt:lpstr>2 CFR 200 Closeout Updates</vt:lpstr>
      <vt:lpstr>Sponsor Closeout Period</vt:lpstr>
      <vt:lpstr>Period of Performance Extensions</vt:lpstr>
      <vt:lpstr>Requesting Extensions</vt:lpstr>
      <vt:lpstr>H. R. 302, FAA Reauthorization Act of 2018, Section 163</vt:lpstr>
      <vt:lpstr>Section 163(a) Limitation of Regulation of Airport Property</vt:lpstr>
      <vt:lpstr>Section 163(b) Exceptions, (c) Rules of construction</vt:lpstr>
      <vt:lpstr>Section 163(d) ALP Approval Authority</vt:lpstr>
      <vt:lpstr>What does FAA require to make a determination?</vt:lpstr>
      <vt:lpstr>What does not change?</vt:lpstr>
      <vt:lpstr>What can sponsors do?</vt:lpstr>
      <vt:lpstr>Remember!</vt:lpstr>
      <vt:lpstr>Runway Safety Areas (RSAs)</vt:lpstr>
      <vt:lpstr>Runway Safety Area</vt:lpstr>
      <vt:lpstr>Runway Safety Areas</vt:lpstr>
      <vt:lpstr>The objective of the Runway Safety Area Program is that all RSAs at federally obligated airports and all RSAs at airports certificated under 14 Code of Federal regulations (CFR) part 139 shall conform to the standards contained in AC 150/5300-13 Airport Design, to the extent practicable </vt:lpstr>
      <vt:lpstr>RSA INVENTORY</vt:lpstr>
      <vt:lpstr>RSA Determinations</vt:lpstr>
      <vt:lpstr>Why Do You Need To Know This?</vt:lpstr>
      <vt:lpstr>PowerPoint Presentation</vt:lpstr>
      <vt:lpstr>TOTAL AIP FUNDING Ohio and Michigan</vt:lpstr>
      <vt:lpstr>PowerPoint Presentation</vt:lpstr>
      <vt:lpstr>AIP Funding Breakdown by State 2000 - 2020</vt:lpstr>
      <vt:lpstr>STATE OF OHIO Major Pavement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between the States 2000 - 2020</vt:lpstr>
      <vt:lpstr>Comparison between the States 2000 - 2020</vt:lpstr>
      <vt:lpstr>PowerPoint Presentation</vt:lpstr>
      <vt:lpstr>PowerPoint Presentation</vt:lpstr>
      <vt:lpstr>QUESTIONS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c:title>
  <dc:creator>Radtke, Jana (FAA)</dc:creator>
  <cp:lastModifiedBy>Mayfield, John (FAA)</cp:lastModifiedBy>
  <cp:revision>124</cp:revision>
  <cp:lastPrinted>2021-08-24T16:56:35Z</cp:lastPrinted>
  <dcterms:created xsi:type="dcterms:W3CDTF">2021-05-25T13:13:26Z</dcterms:created>
  <dcterms:modified xsi:type="dcterms:W3CDTF">2021-08-24T20:33:50Z</dcterms:modified>
</cp:coreProperties>
</file>