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4"/>
  </p:sldMasterIdLst>
  <p:notesMasterIdLst>
    <p:notesMasterId r:id="rId47"/>
  </p:notesMasterIdLst>
  <p:handoutMasterIdLst>
    <p:handoutMasterId r:id="rId48"/>
  </p:handoutMasterIdLst>
  <p:sldIdLst>
    <p:sldId id="368" r:id="rId5"/>
    <p:sldId id="358" r:id="rId6"/>
    <p:sldId id="359" r:id="rId7"/>
    <p:sldId id="360" r:id="rId8"/>
    <p:sldId id="547" r:id="rId9"/>
    <p:sldId id="430" r:id="rId10"/>
    <p:sldId id="502" r:id="rId11"/>
    <p:sldId id="541" r:id="rId12"/>
    <p:sldId id="505" r:id="rId13"/>
    <p:sldId id="379" r:id="rId14"/>
    <p:sldId id="534" r:id="rId15"/>
    <p:sldId id="374" r:id="rId16"/>
    <p:sldId id="500" r:id="rId17"/>
    <p:sldId id="535" r:id="rId18"/>
    <p:sldId id="549" r:id="rId19"/>
    <p:sldId id="548" r:id="rId20"/>
    <p:sldId id="508" r:id="rId21"/>
    <p:sldId id="542" r:id="rId22"/>
    <p:sldId id="444" r:id="rId23"/>
    <p:sldId id="447" r:id="rId24"/>
    <p:sldId id="445" r:id="rId25"/>
    <p:sldId id="514" r:id="rId26"/>
    <p:sldId id="493" r:id="rId27"/>
    <p:sldId id="516" r:id="rId28"/>
    <p:sldId id="510" r:id="rId29"/>
    <p:sldId id="543" r:id="rId30"/>
    <p:sldId id="551" r:id="rId31"/>
    <p:sldId id="552" r:id="rId32"/>
    <p:sldId id="553" r:id="rId33"/>
    <p:sldId id="554" r:id="rId34"/>
    <p:sldId id="555" r:id="rId35"/>
    <p:sldId id="556" r:id="rId36"/>
    <p:sldId id="557" r:id="rId37"/>
    <p:sldId id="523" r:id="rId38"/>
    <p:sldId id="524" r:id="rId39"/>
    <p:sldId id="522" r:id="rId40"/>
    <p:sldId id="527" r:id="rId41"/>
    <p:sldId id="511" r:id="rId42"/>
    <p:sldId id="525" r:id="rId43"/>
    <p:sldId id="536" r:id="rId44"/>
    <p:sldId id="526" r:id="rId45"/>
    <p:sldId id="311" r:id="rId4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OT" id="{60756D44-E191-4ABB-9F55-635590623550}">
          <p14:sldIdLst>
            <p14:sldId id="368"/>
            <p14:sldId id="358"/>
            <p14:sldId id="359"/>
            <p14:sldId id="360"/>
            <p14:sldId id="547"/>
            <p14:sldId id="430"/>
            <p14:sldId id="502"/>
            <p14:sldId id="541"/>
            <p14:sldId id="505"/>
            <p14:sldId id="379"/>
            <p14:sldId id="534"/>
            <p14:sldId id="374"/>
            <p14:sldId id="500"/>
            <p14:sldId id="535"/>
            <p14:sldId id="549"/>
            <p14:sldId id="548"/>
            <p14:sldId id="508"/>
            <p14:sldId id="542"/>
            <p14:sldId id="444"/>
            <p14:sldId id="447"/>
            <p14:sldId id="445"/>
            <p14:sldId id="514"/>
            <p14:sldId id="493"/>
            <p14:sldId id="516"/>
            <p14:sldId id="510"/>
            <p14:sldId id="543"/>
            <p14:sldId id="551"/>
            <p14:sldId id="552"/>
            <p14:sldId id="553"/>
            <p14:sldId id="554"/>
            <p14:sldId id="555"/>
            <p14:sldId id="556"/>
            <p14:sldId id="557"/>
            <p14:sldId id="523"/>
            <p14:sldId id="524"/>
            <p14:sldId id="522"/>
            <p14:sldId id="527"/>
            <p14:sldId id="511"/>
            <p14:sldId id="525"/>
            <p14:sldId id="536"/>
            <p14:sldId id="526"/>
            <p14:sldId id="311"/>
          </p14:sldIdLst>
        </p14:section>
        <p14:section name="Panther" id="{63603418-5C00-42A0-831D-FDF7617642D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Eline" initials="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6FF"/>
    <a:srgbClr val="008FD6"/>
    <a:srgbClr val="006699"/>
    <a:srgbClr val="E7EAF1"/>
    <a:srgbClr val="FFE7D9"/>
    <a:srgbClr val="336699"/>
    <a:srgbClr val="8FC7FF"/>
    <a:srgbClr val="007FFE"/>
    <a:srgbClr val="0066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1039" autoAdjust="0"/>
  </p:normalViewPr>
  <p:slideViewPr>
    <p:cSldViewPr>
      <p:cViewPr varScale="1">
        <p:scale>
          <a:sx n="104" d="100"/>
          <a:sy n="104" d="100"/>
        </p:scale>
        <p:origin x="70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77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-3252"/>
    </p:cViewPr>
  </p:sorterViewPr>
  <p:notesViewPr>
    <p:cSldViewPr>
      <p:cViewPr varScale="1">
        <p:scale>
          <a:sx n="76" d="100"/>
          <a:sy n="76" d="100"/>
        </p:scale>
        <p:origin x="3330" y="11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2"/>
                </a:solidFill>
              </a:rPr>
              <a:t>Airport Pavement Distribution by Use</a:t>
            </a:r>
          </a:p>
        </c:rich>
      </c:tx>
      <c:layout>
        <c:manualLayout>
          <c:xMode val="edge"/>
          <c:yMode val="edge"/>
          <c:x val="9.0932043820609376E-2"/>
          <c:y val="3.246480553567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368135153991827"/>
          <c:y val="0.22561717232334907"/>
          <c:w val="0.82858666400877101"/>
          <c:h val="0.6725337402230746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04E-4F6C-9AFF-DD67A4AC92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04E-4F6C-9AFF-DD67A4AC92FA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04E-4F6C-9AFF-DD67A4AC92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04E-4F6C-9AFF-DD67A4AC92FA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04E-4F6C-9AFF-DD67A4AC92F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04E-4F6C-9AFF-DD67A4AC92FA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04E-4F6C-9AFF-DD67A4AC92FA}"/>
              </c:ext>
            </c:extLst>
          </c:dPt>
          <c:dLbls>
            <c:dLbl>
              <c:idx val="0"/>
              <c:layout>
                <c:manualLayout>
                  <c:x val="-0.15004120861703882"/>
                  <c:y val="2.15364272647736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06924315619967"/>
                      <c:h val="0.179292929292929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04E-4F6C-9AFF-DD67A4AC92FA}"/>
                </c:ext>
              </c:extLst>
            </c:dLbl>
            <c:dLbl>
              <c:idx val="2"/>
              <c:layout>
                <c:manualLayout>
                  <c:x val="0.16432821688428184"/>
                  <c:y val="-0.221834891062485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4E-4F6C-9AFF-DD67A4AC92FA}"/>
                </c:ext>
              </c:extLst>
            </c:dLbl>
            <c:dLbl>
              <c:idx val="4"/>
              <c:layout>
                <c:manualLayout>
                  <c:x val="0.16545339459895064"/>
                  <c:y val="6.9005155584231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67074314985989"/>
                      <c:h val="0.1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04E-4F6C-9AFF-DD67A4AC92FA}"/>
                </c:ext>
              </c:extLst>
            </c:dLbl>
            <c:dLbl>
              <c:idx val="6"/>
              <c:layout>
                <c:manualLayout>
                  <c:x val="2.5613973886175621E-2"/>
                  <c:y val="2.597578899173563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4E-4F6C-9AFF-DD67A4AC9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'2017'!$C$7:$C$13</c:f>
              <c:strCache>
                <c:ptCount val="7"/>
                <c:pt idx="0">
                  <c:v>RUNWAYS</c:v>
                </c:pt>
                <c:pt idx="2">
                  <c:v>TAXIWAYS</c:v>
                </c:pt>
                <c:pt idx="4">
                  <c:v>APRONS</c:v>
                </c:pt>
                <c:pt idx="6">
                  <c:v>OTHER</c:v>
                </c:pt>
              </c:strCache>
            </c:strRef>
          </c:cat>
          <c:val>
            <c:numRef>
              <c:f>'2017'!$D$7:$D$13</c:f>
              <c:numCache>
                <c:formatCode>General</c:formatCode>
                <c:ptCount val="7"/>
                <c:pt idx="0" formatCode="#,##0">
                  <c:v>5398542</c:v>
                </c:pt>
                <c:pt idx="2" formatCode="#,##0">
                  <c:v>3467966</c:v>
                </c:pt>
                <c:pt idx="4" formatCode="#,##0">
                  <c:v>2539367.3186205798</c:v>
                </c:pt>
                <c:pt idx="6" formatCode="#,##0">
                  <c:v>496153.36259999999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4E-4F6C-9AFF-DD67A4AC9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076414498820559"/>
          <c:y val="0.92526807334835448"/>
          <c:w val="0.74699475065616794"/>
          <c:h val="5.5646446744498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38426" cy="464980"/>
          </a:xfrm>
          <a:prstGeom prst="rect">
            <a:avLst/>
          </a:prstGeom>
        </p:spPr>
        <p:txBody>
          <a:bodyPr vert="horz" lIns="91514" tIns="45756" rIns="91514" bIns="457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79" y="5"/>
            <a:ext cx="3038426" cy="464980"/>
          </a:xfrm>
          <a:prstGeom prst="rect">
            <a:avLst/>
          </a:prstGeom>
        </p:spPr>
        <p:txBody>
          <a:bodyPr vert="horz" lIns="91514" tIns="45756" rIns="91514" bIns="45756" rtlCol="0"/>
          <a:lstStyle>
            <a:lvl1pPr algn="r">
              <a:defRPr sz="1200"/>
            </a:lvl1pPr>
          </a:lstStyle>
          <a:p>
            <a:fld id="{4336B77B-D4CB-4648-8A75-E15E3BBD8603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4"/>
            <a:ext cx="3038426" cy="464980"/>
          </a:xfrm>
          <a:prstGeom prst="rect">
            <a:avLst/>
          </a:prstGeom>
        </p:spPr>
        <p:txBody>
          <a:bodyPr vert="horz" lIns="91514" tIns="45756" rIns="91514" bIns="457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79" y="8829824"/>
            <a:ext cx="3038426" cy="464980"/>
          </a:xfrm>
          <a:prstGeom prst="rect">
            <a:avLst/>
          </a:prstGeom>
        </p:spPr>
        <p:txBody>
          <a:bodyPr vert="horz" lIns="91514" tIns="45756" rIns="91514" bIns="45756" rtlCol="0" anchor="b"/>
          <a:lstStyle>
            <a:lvl1pPr algn="r">
              <a:defRPr sz="1200"/>
            </a:lvl1pPr>
          </a:lstStyle>
          <a:p>
            <a:fld id="{587824CC-72F3-44E6-8FB4-C929D35D8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9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3037628" cy="464820"/>
          </a:xfrm>
          <a:prstGeom prst="rect">
            <a:avLst/>
          </a:prstGeom>
        </p:spPr>
        <p:txBody>
          <a:bodyPr vert="horz" lIns="91176" tIns="45588" rIns="91176" bIns="45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9" y="1"/>
            <a:ext cx="3037628" cy="464820"/>
          </a:xfrm>
          <a:prstGeom prst="rect">
            <a:avLst/>
          </a:prstGeom>
        </p:spPr>
        <p:txBody>
          <a:bodyPr vert="horz" lIns="91176" tIns="45588" rIns="91176" bIns="45588" rtlCol="0"/>
          <a:lstStyle>
            <a:lvl1pPr algn="r">
              <a:defRPr sz="1200"/>
            </a:lvl1pPr>
          </a:lstStyle>
          <a:p>
            <a:fld id="{55FF2CF9-0A75-498C-A5E0-C890560FC428}" type="datetimeFigureOut">
              <a:rPr lang="en-US" smtClean="0"/>
              <a:pPr/>
              <a:t>8/3/2021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5325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6" tIns="45588" rIns="91176" bIns="45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3" y="4415793"/>
            <a:ext cx="5607684" cy="4183380"/>
          </a:xfrm>
          <a:prstGeom prst="rect">
            <a:avLst/>
          </a:prstGeom>
        </p:spPr>
        <p:txBody>
          <a:bodyPr vert="horz" lIns="91176" tIns="45588" rIns="91176" bIns="455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991"/>
            <a:ext cx="3037628" cy="464820"/>
          </a:xfrm>
          <a:prstGeom prst="rect">
            <a:avLst/>
          </a:prstGeom>
        </p:spPr>
        <p:txBody>
          <a:bodyPr vert="horz" lIns="91176" tIns="45588" rIns="91176" bIns="45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9" y="8829991"/>
            <a:ext cx="3037628" cy="464820"/>
          </a:xfrm>
          <a:prstGeom prst="rect">
            <a:avLst/>
          </a:prstGeom>
        </p:spPr>
        <p:txBody>
          <a:bodyPr vert="horz" lIns="91176" tIns="45588" rIns="91176" bIns="45588" rtlCol="0" anchor="b"/>
          <a:lstStyle>
            <a:lvl1pPr algn="r">
              <a:defRPr sz="1200"/>
            </a:lvl1pPr>
          </a:lstStyle>
          <a:p>
            <a:fld id="{4B0FDA08-891D-4D24-9337-D12A075AC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7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84900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and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47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45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76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55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60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60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52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6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94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30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4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68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8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04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52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9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3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1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17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9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10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2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44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9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41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352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153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594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18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882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72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436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0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856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171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58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3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5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25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99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24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A08-891D-4D24-9337-D12A075AC06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9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71538" y="5232400"/>
            <a:ext cx="11320272" cy="946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3" y="5355730"/>
            <a:ext cx="4023360" cy="699402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484142"/>
            <a:ext cx="113202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ctr" anchorCtr="0" compatLnSpc="1">
            <a:prstTxWarp prst="textNoShape">
              <a:avLst/>
            </a:prstTxWarp>
          </a:bodyPr>
          <a:lstStyle>
            <a:lvl1pPr algn="l"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6202"/>
            <a:ext cx="11887200" cy="357174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871538" y="1497340"/>
            <a:ext cx="11320462" cy="1488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0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7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7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143000"/>
            <a:ext cx="11430000" cy="5181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34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0971"/>
            <a:ext cx="9144000" cy="1938992"/>
          </a:xfrm>
        </p:spPr>
        <p:txBody>
          <a:bodyPr wrap="square" anchor="b">
            <a:sp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OAA Conference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1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OAA Conference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0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OAA Conference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6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OAA Conference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2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accent1"/>
          </a:solidFill>
        </p:spPr>
        <p:txBody>
          <a:bodyPr tIns="9144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143000"/>
            <a:ext cx="1051560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OAA Conference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2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0972800" cy="609600"/>
          </a:xfrm>
        </p:spPr>
        <p:txBody>
          <a:bodyPr/>
          <a:lstStyle>
            <a:lvl1pPr algn="ctr">
              <a:buNone/>
              <a:defRPr sz="2400" b="1" i="1" u="sng" baseline="0">
                <a:latin typeface="+mn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OAA Conference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3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OAA Conference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8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914400" y="1524000"/>
            <a:ext cx="10363200" cy="44958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7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 userDrawn="1">
            <p:ph idx="1" hasCustomPrompt="1"/>
          </p:nvPr>
        </p:nvSpPr>
        <p:spPr>
          <a:xfrm>
            <a:off x="609600" y="2209800"/>
            <a:ext cx="10871200" cy="3810000"/>
          </a:xfrm>
        </p:spPr>
        <p:txBody>
          <a:bodyPr numCol="2"/>
          <a:lstStyle>
            <a:lvl3pPr>
              <a:defRPr/>
            </a:lvl3pPr>
          </a:lstStyle>
          <a:p>
            <a:pPr>
              <a:buNone/>
            </a:pPr>
            <a:r>
              <a:rPr lang="en-US" dirty="0"/>
              <a:t>Column One</a:t>
            </a:r>
          </a:p>
          <a:p>
            <a:r>
              <a:rPr lang="en-US" dirty="0"/>
              <a:t>1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  <a:p>
            <a:pPr lvl="2"/>
            <a:r>
              <a:rPr lang="en-US" dirty="0"/>
              <a:t>Ii</a:t>
            </a:r>
          </a:p>
          <a:p>
            <a:pPr lvl="2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Column Two</a:t>
            </a:r>
          </a:p>
          <a:p>
            <a:r>
              <a:rPr lang="en-US" dirty="0"/>
              <a:t>2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47800"/>
            <a:ext cx="11074400" cy="609600"/>
          </a:xfrm>
        </p:spPr>
        <p:txBody>
          <a:bodyPr/>
          <a:lstStyle>
            <a:lvl1pPr algn="ctr">
              <a:buNone/>
              <a:defRPr sz="2400" b="1" i="1" u="sng">
                <a:latin typeface="+mj-lt"/>
              </a:defRPr>
            </a:lvl1pPr>
          </a:lstStyle>
          <a:p>
            <a:pPr lvl="0"/>
            <a:r>
              <a:rPr lang="en-US" sz="2400" b="1" i="1" u="sng" dirty="0">
                <a:latin typeface="+mj-lt"/>
              </a:rPr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7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365760" tIns="91440" rIns="3657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920" y="1143000"/>
            <a:ext cx="10424160" cy="490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75360" y="6324600"/>
            <a:ext cx="47244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rmAutofit/>
          </a:bodyPr>
          <a:lstStyle/>
          <a:p>
            <a:pPr algn="r">
              <a:defRPr/>
            </a:pPr>
            <a:fld id="{C08E5819-54B1-418D-9241-92F644D79DBB}" type="slidenum">
              <a:rPr lang="en-US"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r>
              <a:rPr 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|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447800" y="6324600"/>
            <a:ext cx="7756218" cy="365760"/>
          </a:xfrm>
          <a:prstGeom prst="rect">
            <a:avLst/>
          </a:prstGeom>
          <a:ln/>
        </p:spPr>
        <p:txBody>
          <a:bodyPr anchor="ctr" anchorCtr="0">
            <a:normAutofit/>
          </a:bodyPr>
          <a:lstStyle>
            <a:lvl1pPr algn="l">
              <a:defRPr sz="1400" b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OAA Conference 2018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18" y="6324600"/>
            <a:ext cx="2104062" cy="365760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883920" y="6244862"/>
            <a:ext cx="10424160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32" r:id="rId3"/>
    <p:sldLayoutId id="2147483728" r:id="rId4"/>
    <p:sldLayoutId id="2147483729" r:id="rId5"/>
    <p:sldLayoutId id="2147483716" r:id="rId6"/>
    <p:sldLayoutId id="2147483717" r:id="rId7"/>
    <p:sldLayoutId id="2147483718" r:id="rId8"/>
    <p:sldLayoutId id="2147483719" r:id="rId9"/>
    <p:sldLayoutId id="2147483721" r:id="rId10"/>
    <p:sldLayoutId id="2147483731" r:id="rId11"/>
    <p:sldLayoutId id="2147483730" r:id="rId12"/>
    <p:sldLayoutId id="2147483733" r:id="rId13"/>
    <p:sldLayoutId id="2147483727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cap="all" normalizeH="0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4000" b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800">
          <a:solidFill>
            <a:schemeClr val="tx1"/>
          </a:solidFill>
          <a:latin typeface="+mn-lt"/>
        </a:defRPr>
      </a:lvl3pPr>
      <a:lvl4pPr marL="1828800" indent="-4572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400">
          <a:solidFill>
            <a:schemeClr val="tx1"/>
          </a:solidFill>
          <a:latin typeface="+mn-lt"/>
        </a:defRPr>
      </a:lvl4pPr>
      <a:lvl5pPr marL="2401888" indent="-396875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tabLst>
          <a:tab pos="2401888" algn="l"/>
        </a:tabLst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Ohio.Airport.Grants@dot.ohio.go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Ohio.Airport.Publications@dot.ohio.gov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Preisler@dot.ohio.go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Stains@dot.ohio.gov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Bridget.Leesburg@dot.ohio.gov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ussell.Neice@dot.ohio.gov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Noelle.Dzurnak@dot.ohio.gov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Groves@dot.ohio.gov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George.Poulos@dot.ohio.gov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Preisler@dot.ohio.gov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portation.ohio.gov/wps/portal/gov/odot/programs/aviation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Office of aviation </a:t>
            </a:r>
            <a:r>
              <a:rPr lang="en-US" sz="4000" b="1" dirty="0"/>
              <a:t>• </a:t>
            </a:r>
            <a:r>
              <a:rPr lang="en-US" b="1" dirty="0" err="1"/>
              <a:t>oaa</a:t>
            </a:r>
            <a:r>
              <a:rPr lang="en-US" b="1" dirty="0"/>
              <a:t> conference </a:t>
            </a:r>
            <a:br>
              <a:rPr lang="en-US" b="1" dirty="0"/>
            </a:br>
            <a:r>
              <a:rPr lang="en-US" b="1" dirty="0"/>
              <a:t>AUGUST 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ODOT Direct Grant Program (Continued)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11430000" cy="5029200"/>
          </a:xfrm>
        </p:spPr>
        <p:txBody>
          <a:bodyPr/>
          <a:lstStyle/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Airfield Pavement – Rehabilitation/Resurfacing of Runway, Taxiway and Apron pavements 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Items not listed will be considered on a </a:t>
            </a:r>
            <a:r>
              <a:rPr lang="en-US" sz="3600"/>
              <a:t>case-by-case basis</a:t>
            </a:r>
            <a:endParaRPr lang="en-US" sz="3600" dirty="0"/>
          </a:p>
          <a:p>
            <a:pPr marL="0" indent="0" algn="ctr">
              <a:spcBef>
                <a:spcPts val="864"/>
              </a:spcBef>
              <a:buNone/>
            </a:pPr>
            <a:endParaRPr lang="en-US" sz="3600" dirty="0"/>
          </a:p>
          <a:p>
            <a:pPr marL="0" indent="0" algn="ctr">
              <a:spcBef>
                <a:spcPts val="864"/>
              </a:spcBef>
              <a:buNone/>
            </a:pPr>
            <a:r>
              <a:rPr lang="en-US" sz="3600" dirty="0">
                <a:hlinkClick r:id="rId4"/>
              </a:rPr>
              <a:t>Ohio.Airport.Grants@dot.ohio.gov</a:t>
            </a:r>
            <a:endParaRPr lang="en-US" sz="3600" dirty="0"/>
          </a:p>
          <a:p>
            <a:pPr marL="0" indent="0" algn="ctr">
              <a:spcBef>
                <a:spcPts val="864"/>
              </a:spcBef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1847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Cycle for 2022 Direct Grants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417320"/>
          <a:ext cx="10515600" cy="4406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Milestone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Grant program announcement letter sent to airport managers and sponsors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March 1,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Deadline to receive applications 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Blackcat Aviation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May 1,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Approximate date for Office of Aviation </a:t>
                      </a: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</a:rPr>
                        <a:t> announce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Notices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</a:rPr>
                        <a:t> of 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roject Approval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August 1,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Bids due</a:t>
                      </a:r>
                      <a:r>
                        <a:rPr lang="en-US" sz="2800" baseline="0" dirty="0">
                          <a:solidFill>
                            <a:srgbClr val="C00000"/>
                          </a:solidFill>
                          <a:effectLst/>
                        </a:rPr>
                        <a:t> at Office of Aviation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March 15,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ODOT must encumber</a:t>
                      </a:r>
                      <a:r>
                        <a:rPr lang="en-US" sz="3200" i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FY22 grant funding</a:t>
                      </a:r>
                      <a:r>
                        <a:rPr lang="en-US" sz="32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by June 15,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387888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Grant Program – General Aviation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FY2022 Funds matching FY2021 Federal Funds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Currently 88 Ohio Airports qualify for funding under this program 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Funding will match up to a maximum of 5% of the sponsors share of Grants issued under the FAA Airport Improvement Program (AIP)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No matching funds anticipated to be required</a:t>
            </a:r>
          </a:p>
          <a:p>
            <a:pPr marL="457200" lvl="1" indent="0">
              <a:spcBef>
                <a:spcPts val="864"/>
              </a:spcBef>
              <a:buNone/>
            </a:pPr>
            <a:endParaRPr lang="en-US" dirty="0"/>
          </a:p>
          <a:p>
            <a:pPr>
              <a:spcBef>
                <a:spcPts val="864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2402761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Grant Program – Commercial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FY2022 Funds matching FY2021 Federal Funds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Eight (8) Ohio Airports currently qualify for funding under this program 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Funding will match up to a maximum of 5% of the sponsors share of Grants issued under the FAA Airport Improvement Program (AIP)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The total program value is capped at $500,000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No matching funds anticipated to be required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endParaRPr lang="en-US" sz="3600" dirty="0"/>
          </a:p>
          <a:p>
            <a:pPr>
              <a:spcBef>
                <a:spcPts val="864"/>
              </a:spcBef>
              <a:buBlip>
                <a:blip r:embed="rId3"/>
              </a:buBlip>
            </a:pPr>
            <a:endParaRPr lang="en-US" sz="3600" dirty="0"/>
          </a:p>
          <a:p>
            <a:pPr marL="457200" lvl="1" indent="0">
              <a:spcBef>
                <a:spcPts val="864"/>
              </a:spcBef>
              <a:buNone/>
            </a:pPr>
            <a:endParaRPr lang="en-US" dirty="0"/>
          </a:p>
          <a:p>
            <a:pPr>
              <a:spcBef>
                <a:spcPts val="864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217215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Cycle for 2022 MATCHING Grants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968309"/>
              </p:ext>
            </p:extLst>
          </p:nvPr>
        </p:nvGraphicFramePr>
        <p:xfrm>
          <a:off x="838200" y="1417320"/>
          <a:ext cx="10515600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Milestone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Grant program announcement and letters sent to airport managers and sponsors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October 1,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Deadline to receive applications 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Blackcat Aviation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December 31, 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Approximate date for Office of Aviation </a:t>
                      </a: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</a:rPr>
                        <a:t> announce Matching Grant Project List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January 15,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ODOT Target for Matching Grant Awards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March 15,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2203449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grant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600" dirty="0"/>
              <a:t>Recently passed biennial budget included additional funding of $1,000,000 for FY2023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Additional funding will be applied to the Grant Program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Direct and Matching Grant programs expected to continue in FY2023</a:t>
            </a:r>
          </a:p>
          <a:p>
            <a:pPr>
              <a:buBlip>
                <a:blip r:embed="rId3"/>
              </a:buBlip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24597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Cycle for 2023 Direct Grants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650896"/>
              </p:ext>
            </p:extLst>
          </p:nvPr>
        </p:nvGraphicFramePr>
        <p:xfrm>
          <a:off x="838200" y="1417320"/>
          <a:ext cx="10515600" cy="4406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Milestone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Date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Grant program announcement letter sent to airport managers and sponsors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March 1,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Deadline to receive applications 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Blackcat Aviation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May 1,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Approximate date for Office of Aviation </a:t>
                      </a: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</a:rPr>
                        <a:t> announce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Notices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</a:rPr>
                        <a:t> of 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roject Approval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August 1,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effectLst/>
                        </a:rPr>
                        <a:t>Bids due</a:t>
                      </a:r>
                      <a:r>
                        <a:rPr lang="en-US" sz="2800" baseline="0" dirty="0">
                          <a:solidFill>
                            <a:srgbClr val="C00000"/>
                          </a:solidFill>
                          <a:effectLst/>
                        </a:rPr>
                        <a:t> at Office of Aviation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C00000"/>
                          </a:solidFill>
                        </a:rPr>
                        <a:t>March 15,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ODOT must encumber</a:t>
                      </a:r>
                      <a:r>
                        <a:rPr lang="en-US" sz="3200" i="1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FY23 grant funding</a:t>
                      </a:r>
                      <a:r>
                        <a:rPr lang="en-US" sz="32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by June 15,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368244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/>
              <a:t>Airspace protection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ODOT’s jurisdiction for permitting is currently limited to the 6 imaginary surfaces listed in ORC</a:t>
            </a:r>
          </a:p>
          <a:p>
            <a:pPr marL="0" indent="0">
              <a:spcBef>
                <a:spcPts val="864"/>
              </a:spcBef>
              <a:buNone/>
            </a:pPr>
            <a:endParaRPr lang="en-US" sz="3600" dirty="0"/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ODOT partnered with OAA, AOPA, Airport Sponsors and others to re-write portions of ORC 4561 to clarify language that our jurisdiction includes all   of the obstruction standards identified in                  14 CFR Part 77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676900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/>
          <a:p>
            <a:r>
              <a:rPr lang="en-US" dirty="0"/>
              <a:t>Airspace protection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Attempts to adopt the revised language in the biennial budget bill were unsuccessful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endParaRPr lang="en-US" sz="3600" dirty="0"/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ODOT is currently seeking legislators to sponsor the legislation in order to proceed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endParaRPr lang="en-US" sz="3600" dirty="0"/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Information about State and Federal airspace permit requirements still available on our website</a:t>
            </a:r>
          </a:p>
          <a:p>
            <a:pPr marL="0" indent="0">
              <a:spcBef>
                <a:spcPts val="864"/>
              </a:spcBef>
              <a:buNone/>
            </a:pPr>
            <a:endParaRPr lang="en-US" sz="3600" dirty="0"/>
          </a:p>
          <a:p>
            <a:pPr>
              <a:spcBef>
                <a:spcPts val="864"/>
              </a:spcBef>
            </a:pP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193665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anchor="b"/>
          <a:lstStyle/>
          <a:p>
            <a:r>
              <a:rPr lang="en-US" sz="3300" b="1" dirty="0"/>
              <a:t>AIRPORT INSPECTIONS – Pavement  CONDITION (PCI)</a:t>
            </a:r>
            <a:endParaRPr lang="en-US" sz="33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600" dirty="0"/>
              <a:t>Provided as a service by ODOT Office of Aviation at no cost to grant eligible airports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Uses an internationally accepted systematic evaluation method of airport pavements rooted in sound engineering principals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Provides guidance for 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Programming pavement maintenance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Phasing of rehabilitation and replacement (lifecycle) needs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168234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0971"/>
            <a:ext cx="9144000" cy="1938992"/>
          </a:xfrm>
        </p:spPr>
        <p:txBody>
          <a:bodyPr/>
          <a:lstStyle/>
          <a:p>
            <a:r>
              <a:rPr lang="en-US" dirty="0"/>
              <a:t>Office of aviation program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James E. Bryant, Administrator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34275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b="1" dirty="0"/>
              <a:t>AIRPORT INSPECTIONS – Pavement  CONDITION (PCI)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600" dirty="0"/>
              <a:t>This program has</a:t>
            </a:r>
          </a:p>
          <a:p>
            <a:pPr marL="0">
              <a:buNone/>
            </a:pPr>
            <a:r>
              <a:rPr lang="en-US" sz="3600" dirty="0"/>
              <a:t>currently evaluated</a:t>
            </a:r>
          </a:p>
          <a:p>
            <a:pPr marL="0">
              <a:buNone/>
            </a:pPr>
            <a:r>
              <a:rPr lang="en-US" sz="3600" dirty="0"/>
              <a:t>over 11 million square </a:t>
            </a:r>
          </a:p>
          <a:p>
            <a:pPr marL="0">
              <a:buNone/>
            </a:pPr>
            <a:r>
              <a:rPr lang="en-US" sz="3600" dirty="0"/>
              <a:t>yards of airport </a:t>
            </a:r>
          </a:p>
          <a:p>
            <a:pPr marL="0">
              <a:buNone/>
            </a:pPr>
            <a:r>
              <a:rPr lang="en-US" sz="3600" dirty="0"/>
              <a:t>pavement in 80 </a:t>
            </a:r>
          </a:p>
          <a:p>
            <a:pPr marL="0">
              <a:buNone/>
            </a:pPr>
            <a:r>
              <a:rPr lang="en-US" sz="3600" dirty="0"/>
              <a:t>counties throughout </a:t>
            </a:r>
          </a:p>
          <a:p>
            <a:pPr marL="0">
              <a:buNone/>
            </a:pPr>
            <a:r>
              <a:rPr lang="en-US" sz="3600" dirty="0"/>
              <a:t>Ohio.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303520" y="1005840"/>
          <a:ext cx="630936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3060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AIRPORT INSPECTIONS – Pavement  CONDITION (PCI)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Inspections are typically conducted on a three-year rotating cycle or roughly 33 Airports per year 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At the beginning of 2020, Airport Pavement inspections averaged 18 months behind schedule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The Statewide response to the Pandemic has increased our backlog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Inspections will be completed based on availability of staff, contact us with any immediate needs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endParaRPr lang="en-US" sz="3600" dirty="0"/>
          </a:p>
          <a:p>
            <a:pPr marL="0" indent="0">
              <a:spcBef>
                <a:spcPts val="864"/>
              </a:spcBef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3252399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AIRPORT INSPECTIONS – Pavement  CONDITION (PCI)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We are introducing our automated data collection vehicles to our options to expedite data collection</a:t>
            </a:r>
          </a:p>
          <a:p>
            <a:pPr marL="0" indent="0">
              <a:spcBef>
                <a:spcPts val="864"/>
              </a:spcBef>
              <a:buNone/>
            </a:pPr>
            <a:r>
              <a:rPr lang="en-US" sz="2800" dirty="0"/>
              <a:t>					</a:t>
            </a:r>
          </a:p>
          <a:p>
            <a:pPr marL="0" indent="0">
              <a:spcBef>
                <a:spcPts val="864"/>
              </a:spcBef>
              <a:buNone/>
            </a:pPr>
            <a:r>
              <a:rPr lang="en-US" sz="2800" dirty="0"/>
              <a:t>					We continue  </a:t>
            </a:r>
          </a:p>
          <a:p>
            <a:pPr marL="0" indent="0">
              <a:spcBef>
                <a:spcPts val="864"/>
              </a:spcBef>
              <a:buNone/>
            </a:pPr>
            <a:r>
              <a:rPr lang="en-US" sz="2800" dirty="0"/>
              <a:t>				    To consider options</a:t>
            </a:r>
          </a:p>
          <a:p>
            <a:pPr marL="0" indent="0">
              <a:spcBef>
                <a:spcPts val="864"/>
              </a:spcBef>
              <a:buNone/>
            </a:pPr>
            <a:r>
              <a:rPr lang="en-US" sz="2800" dirty="0"/>
              <a:t>				To improve our program</a:t>
            </a:r>
          </a:p>
          <a:p>
            <a:pPr marL="0" indent="0">
              <a:spcBef>
                <a:spcPts val="864"/>
              </a:spcBef>
              <a:buNone/>
            </a:pPr>
            <a:endParaRPr lang="en-US" sz="2800" dirty="0"/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 PCI Requests can still be made to address a specific pavement area, </a:t>
            </a:r>
            <a:r>
              <a:rPr lang="en-US" sz="3600" dirty="0" err="1"/>
              <a:t>ie</a:t>
            </a:r>
            <a:r>
              <a:rPr lang="en-US" sz="3600" dirty="0"/>
              <a:t> </a:t>
            </a:r>
            <a:r>
              <a:rPr lang="en-US" sz="3600" dirty="0" err="1"/>
              <a:t>Runway,Taxiway</a:t>
            </a:r>
            <a:r>
              <a:rPr lang="en-US" sz="3600" dirty="0"/>
              <a:t>, </a:t>
            </a:r>
            <a:r>
              <a:rPr lang="en-US" sz="3600" dirty="0" err="1"/>
              <a:t>etc</a:t>
            </a:r>
            <a:r>
              <a:rPr lang="en-US" sz="3600" dirty="0"/>
              <a:t>…</a:t>
            </a:r>
          </a:p>
          <a:p>
            <a:pPr marL="0" indent="0" algn="ctr">
              <a:spcBef>
                <a:spcPts val="864"/>
              </a:spcBef>
              <a:buNone/>
            </a:pPr>
            <a:endParaRPr lang="en-US" sz="2400" dirty="0"/>
          </a:p>
          <a:p>
            <a:pPr marL="0" indent="0">
              <a:spcBef>
                <a:spcPts val="864"/>
              </a:spcBef>
              <a:buNone/>
            </a:pPr>
            <a:r>
              <a:rPr lang="en-US" sz="2400" dirty="0"/>
              <a:t>					</a:t>
            </a:r>
            <a:endParaRPr lang="en-US" sz="2800" dirty="0"/>
          </a:p>
          <a:p>
            <a:pPr marL="0" indent="0">
              <a:spcBef>
                <a:spcPts val="864"/>
              </a:spcBef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AAC2F-FFA5-44C4-9F94-00868C003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3648"/>
            <a:ext cx="3276600" cy="2457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62929B-DA76-4F0C-842A-3235698CC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1" y="2533648"/>
            <a:ext cx="3276599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3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 inspections - 5010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600" dirty="0"/>
              <a:t>Airport safety inspections for 2021 are being performed by both Office of Aviation staff and Randy Coller, Aerologic LLC (Contract vendor) 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In 2016 100% of the inspections were contracted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ODOT Staff responsible for 39 inspections in 2021, 10 completed by contract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By 2022 and moving forward ODOT staff are expected to complete 100% of inspections</a:t>
            </a:r>
          </a:p>
          <a:p>
            <a:pPr>
              <a:buBlip>
                <a:blip r:embed="rId3"/>
              </a:buBlip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580451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 inspections – Common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600" dirty="0"/>
              <a:t>Obstructions</a:t>
            </a:r>
          </a:p>
          <a:p>
            <a:pPr lvl="1">
              <a:buBlip>
                <a:blip r:embed="rId3"/>
              </a:buBlip>
            </a:pPr>
            <a:r>
              <a:rPr lang="en-US" sz="2400" dirty="0"/>
              <a:t>Approach Obstructions - Off Airport </a:t>
            </a:r>
          </a:p>
          <a:p>
            <a:pPr lvl="1">
              <a:buBlip>
                <a:blip r:embed="rId3"/>
              </a:buBlip>
            </a:pPr>
            <a:r>
              <a:rPr lang="en-US" sz="2400" dirty="0"/>
              <a:t>Approach Obstructions - On Airport </a:t>
            </a:r>
          </a:p>
          <a:p>
            <a:pPr lvl="1">
              <a:buBlip>
                <a:blip r:embed="rId3"/>
              </a:buBlip>
            </a:pPr>
            <a:r>
              <a:rPr lang="en-US" sz="2400" dirty="0"/>
              <a:t>Close in obstructions (crops) 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Airport Marking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Non-Compliant Safety Areas 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Airport Lighting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Pavement Issues</a:t>
            </a:r>
          </a:p>
          <a:p>
            <a:pPr>
              <a:buBlip>
                <a:blip r:embed="rId3"/>
              </a:buBlip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2774705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 marL="457200" lvl="1">
              <a:buBlip>
                <a:blip r:embed="rId3"/>
              </a:buBlip>
            </a:pPr>
            <a:r>
              <a:rPr lang="en-US" sz="3600" dirty="0"/>
              <a:t>Ohio Airport Directory and Aeronautical Charts are produced on an alternating annual basis</a:t>
            </a:r>
          </a:p>
          <a:p>
            <a:pPr marL="457200" lvl="1">
              <a:buBlip>
                <a:blip r:embed="rId3"/>
              </a:buBlip>
            </a:pPr>
            <a:r>
              <a:rPr lang="en-US" sz="3600" dirty="0"/>
              <a:t>2021/2022 Ohio Airport Directories are available</a:t>
            </a:r>
          </a:p>
          <a:p>
            <a:pPr marL="457200" lvl="1">
              <a:buBlip>
                <a:blip r:embed="rId3"/>
              </a:buBlip>
            </a:pPr>
            <a:r>
              <a:rPr lang="en-US" sz="3600" dirty="0"/>
              <a:t>Look for an Ohio Aeronautical Chart (with enhanced graphics) for calendar year 2022 </a:t>
            </a:r>
          </a:p>
          <a:p>
            <a:pPr marL="457200" lvl="1">
              <a:buBlip>
                <a:blip r:embed="rId3"/>
              </a:buBlip>
            </a:pPr>
            <a:r>
              <a:rPr lang="en-US" sz="3600" dirty="0"/>
              <a:t>Digital copies are always available online</a:t>
            </a:r>
          </a:p>
          <a:p>
            <a:pPr marL="457200" lvl="1">
              <a:buBlip>
                <a:blip r:embed="rId3"/>
              </a:buBlip>
            </a:pPr>
            <a:r>
              <a:rPr lang="en-US" sz="3600" dirty="0"/>
              <a:t>Email requests for hard copies to:</a:t>
            </a:r>
          </a:p>
          <a:p>
            <a:pPr marL="0" lvl="1" indent="0" algn="ctr">
              <a:buNone/>
            </a:pPr>
            <a:r>
              <a:rPr lang="en-US" sz="3600" dirty="0">
                <a:hlinkClick r:id="rId4"/>
              </a:rPr>
              <a:t>Ohio.Airport.Publications@dot.ohio.gov</a:t>
            </a:r>
            <a:endParaRPr lang="en-US" sz="3600" dirty="0"/>
          </a:p>
          <a:p>
            <a:pPr marL="0" lvl="1" indent="0" algn="ctr">
              <a:buNone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3216551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Airport System plan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sz="3600" dirty="0"/>
              <a:t>Mathew Preisler, Airport Planner/Project Manager</a:t>
            </a:r>
          </a:p>
          <a:p>
            <a:pPr marL="0" lvl="1" indent="0">
              <a:buNone/>
            </a:pPr>
            <a:r>
              <a:rPr lang="en-US" sz="3200" dirty="0"/>
              <a:t>Ohio Airport System Plan (OASP)</a:t>
            </a:r>
          </a:p>
          <a:p>
            <a:pPr marL="0" lvl="1" indent="0">
              <a:buNone/>
            </a:pPr>
            <a:r>
              <a:rPr lang="en-US" sz="3200" dirty="0">
                <a:hlinkClick r:id="rId3"/>
              </a:rPr>
              <a:t>Matthew.Preisler@dot.ohio.gov</a:t>
            </a:r>
            <a:endParaRPr lang="en-US" sz="3200" dirty="0"/>
          </a:p>
          <a:p>
            <a:pPr marL="0" lvl="1" indent="0">
              <a:buNone/>
            </a:pPr>
            <a:r>
              <a:rPr lang="en-US" sz="3200" dirty="0"/>
              <a:t>(614) 387-2351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pic>
        <p:nvPicPr>
          <p:cNvPr id="11" name="Picture 10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59E38DC6-FD0F-48A9-819F-37D69C77C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697480"/>
            <a:ext cx="253958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23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FC4BA7-4755-4B16-BF71-71F585A67096}"/>
              </a:ext>
            </a:extLst>
          </p:cNvPr>
          <p:cNvSpPr txBox="1">
            <a:spLocks/>
          </p:cNvSpPr>
          <p:nvPr/>
        </p:nvSpPr>
        <p:spPr bwMode="auto">
          <a:xfrm>
            <a:off x="152400" y="1066800"/>
            <a:ext cx="1188720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+mn-lt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+mn-lt"/>
              </a:defRPr>
            </a:lvl3pPr>
            <a:lvl4pPr marL="18288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4pPr>
            <a:lvl5pPr marL="2401888" indent="-396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88" algn="l"/>
              </a:tabLst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3600" u="sng" kern="0" dirty="0">
                <a:solidFill>
                  <a:srgbClr val="00865D"/>
                </a:solidFill>
              </a:rPr>
              <a:t>What comprises the Ohio Airport System Plan?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Blip>
                <a:blip r:embed="rId3"/>
              </a:buBlip>
            </a:pPr>
            <a:endParaRPr lang="en-US" sz="1200" kern="0" dirty="0"/>
          </a:p>
          <a:p>
            <a:pPr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Blip>
                <a:blip r:embed="rId3"/>
              </a:buBlip>
            </a:pPr>
            <a:r>
              <a:rPr lang="en-US" sz="3200" kern="0" dirty="0"/>
              <a:t>Airport Inventory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Blip>
                <a:blip r:embed="rId3"/>
              </a:buBlip>
            </a:pPr>
            <a:r>
              <a:rPr lang="en-US" sz="3200" kern="0" dirty="0"/>
              <a:t>Aviation Trends and Issues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Blip>
                <a:blip r:embed="rId3"/>
              </a:buBlip>
            </a:pPr>
            <a:r>
              <a:rPr lang="en-US" sz="3200" kern="0" dirty="0"/>
              <a:t>Roles and Facility Objectives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Blip>
                <a:blip r:embed="rId3"/>
              </a:buBlip>
            </a:pPr>
            <a:r>
              <a:rPr lang="en-US" sz="3200" kern="0" dirty="0"/>
              <a:t>Compliance Evaluation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Blip>
                <a:blip r:embed="rId3"/>
              </a:buBlip>
            </a:pPr>
            <a:r>
              <a:rPr lang="en-US" sz="3200" kern="0" dirty="0"/>
              <a:t>Demand/Capacity Forecasts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Blip>
                <a:blip r:embed="rId3"/>
              </a:buBlip>
            </a:pPr>
            <a:r>
              <a:rPr lang="en-US" sz="3200" kern="0" dirty="0"/>
              <a:t>Economic Impact Analysis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None/>
            </a:pPr>
            <a:endParaRPr lang="en-US" sz="32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airport System plan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7E83D9-5D52-427E-BCDA-001DFFAE9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801393"/>
            <a:ext cx="4267200" cy="44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2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airport System plan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11506200" cy="502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3200" dirty="0"/>
              <a:t>The Ohio Airport System Plan (OASP) was last published in 2014 using data collected in 2012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2400" dirty="0"/>
              <a:t>Updated airport data will also be needed for Ohio’s next LRTP</a:t>
            </a:r>
          </a:p>
          <a:p>
            <a:pPr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3200" dirty="0"/>
              <a:t>The OASP will align FAA priorities with identified State and local needs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400" dirty="0"/>
              <a:t>Project prioritization and funding needs</a:t>
            </a:r>
          </a:p>
          <a:p>
            <a:pPr>
              <a:spcBef>
                <a:spcPts val="180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3200" dirty="0"/>
              <a:t>Identifies Ohio Airports that are eligible for inclusion in the National Plan of Integrated Airport Systems (NPIAS)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EC5932-B25A-487F-8C87-04815709630E}"/>
              </a:ext>
            </a:extLst>
          </p:cNvPr>
          <p:cNvSpPr txBox="1">
            <a:spLocks/>
          </p:cNvSpPr>
          <p:nvPr/>
        </p:nvSpPr>
        <p:spPr bwMode="auto">
          <a:xfrm>
            <a:off x="381000" y="1036320"/>
            <a:ext cx="1143000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+mn-lt"/>
              </a:defRPr>
            </a:lvl2pPr>
            <a:lvl3pPr marL="13716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+mn-lt"/>
              </a:defRPr>
            </a:lvl3pPr>
            <a:lvl4pPr marL="18288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+mn-lt"/>
              </a:defRPr>
            </a:lvl4pPr>
            <a:lvl5pPr marL="2401888" indent="-396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2401888" algn="l"/>
              </a:tabLst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3600" u="sng" kern="0" dirty="0">
                <a:solidFill>
                  <a:srgbClr val="00865D"/>
                </a:solidFill>
              </a:rPr>
              <a:t>Why do we need to update the System Plan?</a:t>
            </a:r>
          </a:p>
        </p:txBody>
      </p:sp>
    </p:spTree>
    <p:extLst>
      <p:ext uri="{BB962C8B-B14F-4D97-AF65-F5344CB8AC3E}">
        <p14:creationId xmlns:p14="http://schemas.microsoft.com/office/powerpoint/2010/main" val="2461113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airport System plan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u="sng" dirty="0">
                <a:solidFill>
                  <a:srgbClr val="00865D"/>
                </a:solidFill>
              </a:rPr>
              <a:t>What is the current status of the OASP?</a:t>
            </a:r>
          </a:p>
          <a:p>
            <a:pPr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3200" dirty="0"/>
              <a:t>ODOT is continuing coordination with the Detroit ADO to secure FY2022 funding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400" dirty="0"/>
              <a:t>Project Scope and Schedule approved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400" dirty="0"/>
              <a:t>Preapplication submitted</a:t>
            </a:r>
          </a:p>
          <a:p>
            <a:pPr>
              <a:spcBef>
                <a:spcPts val="18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3200" dirty="0"/>
              <a:t>Project duration expected to be 30-months</a:t>
            </a:r>
          </a:p>
          <a:p>
            <a:pPr>
              <a:spcBef>
                <a:spcPts val="18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3200" dirty="0"/>
              <a:t>Goal is to commence the OASP in early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1849482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914400"/>
          </a:xfrm>
          <a:solidFill>
            <a:schemeClr val="tx2"/>
          </a:solidFill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1400"/>
            <a:ext cx="11430000" cy="5029200"/>
          </a:xfrm>
        </p:spPr>
        <p:txBody>
          <a:bodyPr/>
          <a:lstStyle/>
          <a:p>
            <a:pPr marL="0" indent="0">
              <a:spcBef>
                <a:spcPts val="864"/>
              </a:spcBef>
              <a:buNone/>
            </a:pPr>
            <a:r>
              <a:rPr lang="en-US" sz="3600" dirty="0"/>
              <a:t>Ohio Airport Improvement Grant Program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2021 Grant Program Recap</a:t>
            </a:r>
          </a:p>
          <a:p>
            <a:pPr marL="914400" lvl="2">
              <a:spcBef>
                <a:spcPts val="864"/>
              </a:spcBef>
              <a:buBlip>
                <a:blip r:embed="rId3"/>
              </a:buBlip>
            </a:pPr>
            <a:r>
              <a:rPr lang="en-US" dirty="0"/>
              <a:t>Projects &amp; Status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2022 Grant Program</a:t>
            </a:r>
          </a:p>
          <a:p>
            <a:pPr marL="914400" lvl="2">
              <a:spcBef>
                <a:spcPts val="864"/>
              </a:spcBef>
              <a:buBlip>
                <a:blip r:embed="rId3"/>
              </a:buBlip>
            </a:pPr>
            <a:r>
              <a:rPr lang="en-US" dirty="0"/>
              <a:t>Funding</a:t>
            </a:r>
          </a:p>
          <a:p>
            <a:pPr marL="914400" lvl="2">
              <a:spcBef>
                <a:spcPts val="864"/>
              </a:spcBef>
              <a:buBlip>
                <a:blip r:embed="rId3"/>
              </a:buBlip>
            </a:pPr>
            <a:r>
              <a:rPr lang="en-US" dirty="0"/>
              <a:t>Direct Grants – Projects, Status</a:t>
            </a:r>
          </a:p>
          <a:p>
            <a:pPr marL="914400" lvl="2">
              <a:spcBef>
                <a:spcPts val="864"/>
              </a:spcBef>
              <a:buBlip>
                <a:blip r:embed="rId3"/>
              </a:buBlip>
            </a:pPr>
            <a:r>
              <a:rPr lang="en-US" dirty="0"/>
              <a:t>Matching Grants – General Aviation, Commercial Service</a:t>
            </a:r>
          </a:p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2023 Grant Program</a:t>
            </a:r>
          </a:p>
          <a:p>
            <a:pPr marL="0" indent="0">
              <a:spcBef>
                <a:spcPts val="864"/>
              </a:spcBef>
              <a:buNone/>
            </a:pPr>
            <a:endParaRPr lang="en-US" dirty="0"/>
          </a:p>
          <a:p>
            <a:pPr>
              <a:spcBef>
                <a:spcPts val="864"/>
              </a:spcBef>
              <a:buBlip>
                <a:blip r:embed="rId3"/>
              </a:buBlip>
            </a:pPr>
            <a:endParaRPr lang="en-US" dirty="0"/>
          </a:p>
          <a:p>
            <a:pPr>
              <a:spcBef>
                <a:spcPts val="864"/>
              </a:spcBef>
              <a:buBlip>
                <a:blip r:embed="rId3"/>
              </a:buBlip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3568380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airport System plan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8720"/>
            <a:ext cx="11811000" cy="383286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u="sng" dirty="0">
                <a:solidFill>
                  <a:srgbClr val="00865D"/>
                </a:solidFill>
              </a:rPr>
              <a:t>What sets the proposed OASP apart from other Plans?</a:t>
            </a:r>
          </a:p>
          <a:p>
            <a:pPr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3200" dirty="0"/>
              <a:t>The OASP hopes to incorporate an “eComponent” that leverages existing and custom IT systems into an integrated package</a:t>
            </a:r>
          </a:p>
          <a:p>
            <a:pPr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3200" dirty="0"/>
              <a:t>The proposed eComponent plans to encompass all System Plan elements and functions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171750-F838-4460-8B1E-C8345394DC32}"/>
              </a:ext>
            </a:extLst>
          </p:cNvPr>
          <p:cNvGrpSpPr/>
          <p:nvPr/>
        </p:nvGrpSpPr>
        <p:grpSpPr>
          <a:xfrm>
            <a:off x="609600" y="4834890"/>
            <a:ext cx="10896600" cy="922020"/>
            <a:chOff x="685800" y="5029200"/>
            <a:chExt cx="9372600" cy="922020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FE669FA1-21A4-46C1-BF25-5F0E8955C0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5800" y="5036820"/>
              <a:ext cx="4114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40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3716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800">
                  <a:solidFill>
                    <a:schemeClr val="tx1"/>
                  </a:solidFill>
                  <a:latin typeface="+mn-lt"/>
                </a:defRPr>
              </a:lvl3pPr>
              <a:lvl4pPr marL="18288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2401888" indent="-3968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tabLst>
                  <a:tab pos="2401888" algn="l"/>
                </a:tabLst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lvl="1">
                <a:spcBef>
                  <a:spcPts val="0"/>
                </a:spcBef>
                <a:spcAft>
                  <a:spcPts val="0"/>
                </a:spcAft>
                <a:buBlip>
                  <a:blip r:embed="rId3"/>
                </a:buBlip>
              </a:pPr>
              <a:r>
                <a:rPr lang="en-US" kern="0" dirty="0"/>
                <a:t>Data gathering </a:t>
              </a:r>
            </a:p>
            <a:p>
              <a:pPr lvl="1">
                <a:spcBef>
                  <a:spcPts val="0"/>
                </a:spcBef>
                <a:spcAft>
                  <a:spcPts val="0"/>
                </a:spcAft>
                <a:buBlip>
                  <a:blip r:embed="rId3"/>
                </a:buBlip>
              </a:pPr>
              <a:r>
                <a:rPr lang="en-US" kern="0" dirty="0"/>
                <a:t>Public outreach</a:t>
              </a:r>
            </a:p>
            <a:p>
              <a:pPr lvl="1"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Blip>
                  <a:blip r:embed="rId3"/>
                </a:buBlip>
              </a:pPr>
              <a:endParaRPr lang="en-US" sz="2400" kern="0" dirty="0"/>
            </a:p>
            <a:p>
              <a:pPr lvl="1">
                <a:spcBef>
                  <a:spcPts val="0"/>
                </a:spcBef>
                <a:spcAft>
                  <a:spcPts val="1800"/>
                </a:spcAft>
                <a:buFont typeface="Courier New" panose="02070309020205020404" pitchFamily="49" charset="0"/>
                <a:buBlip>
                  <a:blip r:embed="rId3"/>
                </a:buBlip>
              </a:pPr>
              <a:endParaRPr lang="en-US" sz="1800" kern="0" dirty="0"/>
            </a:p>
            <a:p>
              <a:pPr marL="0" indent="0">
                <a:buFont typeface="Courier New" panose="02070309020205020404" pitchFamily="49" charset="0"/>
                <a:buNone/>
              </a:pPr>
              <a:endParaRPr lang="en-US" kern="0" dirty="0"/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9EE5E55D-1CCD-465A-808E-9266C19902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5029200"/>
              <a:ext cx="5943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40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3716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800">
                  <a:solidFill>
                    <a:schemeClr val="tx1"/>
                  </a:solidFill>
                  <a:latin typeface="+mn-lt"/>
                </a:defRPr>
              </a:lvl3pPr>
              <a:lvl4pPr marL="18288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2401888" indent="-3968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tabLst>
                  <a:tab pos="2401888" algn="l"/>
                </a:tabLst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lvl="1"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Blip>
                  <a:blip r:embed="rId3"/>
                </a:buBlip>
              </a:pPr>
              <a:r>
                <a:rPr lang="en-US" kern="0" dirty="0"/>
                <a:t>Data dissemination/presentation</a:t>
              </a:r>
            </a:p>
            <a:p>
              <a:pPr lvl="1"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Blip>
                  <a:blip r:embed="rId3"/>
                </a:buBlip>
              </a:pPr>
              <a:r>
                <a:rPr lang="en-US" kern="0" dirty="0"/>
                <a:t>Economic impact modeling</a:t>
              </a:r>
            </a:p>
            <a:p>
              <a:pPr lvl="1">
                <a:spcBef>
                  <a:spcPts val="0"/>
                </a:spcBef>
                <a:spcAft>
                  <a:spcPts val="1800"/>
                </a:spcAft>
                <a:buFont typeface="Courier New" panose="02070309020205020404" pitchFamily="49" charset="0"/>
                <a:buBlip>
                  <a:blip r:embed="rId3"/>
                </a:buBlip>
              </a:pPr>
              <a:endParaRPr lang="en-US" sz="1800" kern="0" dirty="0"/>
            </a:p>
            <a:p>
              <a:pPr marL="0" indent="0">
                <a:buFont typeface="Courier New" panose="02070309020205020404" pitchFamily="49" charset="0"/>
                <a:buNone/>
              </a:pPr>
              <a:endParaRPr lang="en-US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8193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airport System plan UPDATE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D9C901-3887-4228-8242-238FEB8D1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 marL="457200" lvl="1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3000" dirty="0"/>
              <a:t>A single OASP webpage will provide portals to every feature of the System Plan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400" dirty="0"/>
              <a:t>Airport sponsors – Data entry and updates (sign in required)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400" dirty="0"/>
              <a:t>Public – Data queries and report generation</a:t>
            </a:r>
          </a:p>
          <a:p>
            <a:pPr>
              <a:spcBef>
                <a:spcPts val="18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3000" dirty="0"/>
              <a:t>The eComponent will provide the mechanism for airport sponsors to enter/update airport system data directly</a:t>
            </a:r>
          </a:p>
          <a:p>
            <a:pPr>
              <a:spcBef>
                <a:spcPts val="180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3000" dirty="0"/>
              <a:t>The eComponent plans to access published data sets to regularly update the OASP </a:t>
            </a: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72FE08-51EF-4182-8022-D75746ABE3E9}"/>
              </a:ext>
            </a:extLst>
          </p:cNvPr>
          <p:cNvGrpSpPr/>
          <p:nvPr/>
        </p:nvGrpSpPr>
        <p:grpSpPr>
          <a:xfrm>
            <a:off x="1295400" y="5181600"/>
            <a:ext cx="9372600" cy="914400"/>
            <a:chOff x="685800" y="5029200"/>
            <a:chExt cx="9372600" cy="914400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21057877-43C0-4F0B-96A9-6E82E6DBE1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5800" y="5029200"/>
              <a:ext cx="41148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40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3716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800">
                  <a:solidFill>
                    <a:schemeClr val="tx1"/>
                  </a:solidFill>
                  <a:latin typeface="+mn-lt"/>
                </a:defRPr>
              </a:lvl3pPr>
              <a:lvl4pPr marL="18288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2401888" indent="-3968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tabLst>
                  <a:tab pos="2401888" algn="l"/>
                </a:tabLst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lvl="1"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Blip>
                  <a:blip r:embed="rId3"/>
                </a:buBlip>
              </a:pPr>
              <a:r>
                <a:rPr lang="en-US" sz="2400" kern="0" dirty="0"/>
                <a:t>5010 data</a:t>
              </a:r>
            </a:p>
            <a:p>
              <a:pPr lvl="1"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Blip>
                  <a:blip r:embed="rId3"/>
                </a:buBlip>
              </a:pPr>
              <a:r>
                <a:rPr lang="en-US" sz="2400" kern="0" dirty="0"/>
                <a:t>FAA TAF</a:t>
              </a:r>
            </a:p>
            <a:p>
              <a:pPr lvl="1">
                <a:spcBef>
                  <a:spcPts val="0"/>
                </a:spcBef>
                <a:spcAft>
                  <a:spcPts val="1800"/>
                </a:spcAft>
                <a:buFont typeface="Courier New" panose="02070309020205020404" pitchFamily="49" charset="0"/>
                <a:buBlip>
                  <a:blip r:embed="rId3"/>
                </a:buBlip>
              </a:pPr>
              <a:endParaRPr lang="en-US" sz="1800" kern="0" dirty="0"/>
            </a:p>
            <a:p>
              <a:pPr marL="0" indent="0">
                <a:buFont typeface="Courier New" panose="02070309020205020404" pitchFamily="49" charset="0"/>
                <a:buNone/>
              </a:pPr>
              <a:endParaRPr lang="en-US" kern="0" dirty="0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6DA387CF-40C6-477C-B801-D7AF7FD1CD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4800" y="5029200"/>
              <a:ext cx="5943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40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3716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800">
                  <a:solidFill>
                    <a:schemeClr val="tx1"/>
                  </a:solidFill>
                  <a:latin typeface="+mn-lt"/>
                </a:defRPr>
              </a:lvl3pPr>
              <a:lvl4pPr marL="1828800" indent="-4572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defRPr sz="2400">
                  <a:solidFill>
                    <a:schemeClr val="tx1"/>
                  </a:solidFill>
                  <a:latin typeface="+mn-lt"/>
                </a:defRPr>
              </a:lvl4pPr>
              <a:lvl5pPr marL="2401888" indent="-396875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Courier New" panose="02070309020205020404" pitchFamily="49" charset="0"/>
                <a:buChar char="o"/>
                <a:tabLst>
                  <a:tab pos="2401888" algn="l"/>
                </a:tabLst>
                <a:defRPr sz="24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lvl="1"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Blip>
                  <a:blip r:embed="rId3"/>
                </a:buBlip>
              </a:pPr>
              <a:r>
                <a:rPr lang="en-US" sz="2400" kern="0" dirty="0"/>
                <a:t>ODOT CIP data</a:t>
              </a:r>
            </a:p>
            <a:p>
              <a:pPr lvl="1"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Blip>
                  <a:blip r:embed="rId3"/>
                </a:buBlip>
              </a:pPr>
              <a:r>
                <a:rPr lang="en-US" sz="2400" kern="0" dirty="0"/>
                <a:t>US Census data</a:t>
              </a:r>
            </a:p>
            <a:p>
              <a:pPr lvl="1">
                <a:spcBef>
                  <a:spcPts val="0"/>
                </a:spcBef>
                <a:spcAft>
                  <a:spcPts val="1800"/>
                </a:spcAft>
                <a:buFont typeface="Courier New" panose="02070309020205020404" pitchFamily="49" charset="0"/>
                <a:buBlip>
                  <a:blip r:embed="rId3"/>
                </a:buBlip>
              </a:pPr>
              <a:endParaRPr lang="en-US" sz="1800" kern="0" dirty="0"/>
            </a:p>
            <a:p>
              <a:pPr marL="0" indent="0">
                <a:buFont typeface="Courier New" panose="02070309020205020404" pitchFamily="49" charset="0"/>
                <a:buNone/>
              </a:pPr>
              <a:endParaRPr lang="en-US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91421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airport System plan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u="sng" dirty="0">
                <a:solidFill>
                  <a:srgbClr val="00865D"/>
                </a:solidFill>
              </a:rPr>
              <a:t>So, what does having the eComponent mean?</a:t>
            </a:r>
          </a:p>
          <a:p>
            <a:pPr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3000" dirty="0"/>
              <a:t>The OASP to be continuously updated and result in a “living-document”</a:t>
            </a:r>
          </a:p>
          <a:p>
            <a:pPr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3000" dirty="0"/>
              <a:t>The OASP will be transformed from a static document into a live interactive plan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400" dirty="0"/>
              <a:t>Will provide ease of use through online portals and queries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400" dirty="0"/>
              <a:t>Will provide for continuous updates in real-time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2400" dirty="0"/>
              <a:t>Elimination of 800+ page paper/pdf document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2435499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airport System plan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u="sng" dirty="0">
                <a:solidFill>
                  <a:srgbClr val="00865D"/>
                </a:solidFill>
              </a:rPr>
              <a:t>What are the benefits of the eComponent?</a:t>
            </a:r>
          </a:p>
          <a:p>
            <a:pPr>
              <a:spcBef>
                <a:spcPts val="1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3000" dirty="0"/>
              <a:t>Implementation of the eComponent will provide significant cost savings on all future Ohio Airport System Plan updates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2400" dirty="0"/>
              <a:t>Once developed and in use the OASP will virtually update itself</a:t>
            </a:r>
          </a:p>
          <a:p>
            <a:pPr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3000" dirty="0"/>
              <a:t>The eComponent will minimize the need for costly site-visit, data collection, and document development efforts</a:t>
            </a: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3000" dirty="0"/>
              <a:t>Net cost estimate difference with the eComponent: $300,000 (proposed OASP versus traditional system plan)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952542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Aviation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sz="3600" dirty="0"/>
              <a:t>John Stains, Engineer</a:t>
            </a:r>
          </a:p>
          <a:p>
            <a:pPr marL="0" lvl="1" indent="0">
              <a:buNone/>
            </a:pPr>
            <a:r>
              <a:rPr lang="en-US" dirty="0"/>
              <a:t>Grants, Inspections, Airspace Protection</a:t>
            </a:r>
          </a:p>
          <a:p>
            <a:pPr marL="0" lvl="1" indent="0">
              <a:buNone/>
            </a:pPr>
            <a:r>
              <a:rPr lang="en-US" dirty="0">
                <a:hlinkClick r:id="rId3"/>
              </a:rPr>
              <a:t>John.Stains@dot.ohio.gov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(614) 387-2358</a:t>
            </a:r>
          </a:p>
          <a:p>
            <a:pPr marL="0" lvl="1" indent="0">
              <a:buNone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DFB163-6693-4D92-955B-90E94C4007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400" y="27432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57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Aviation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sz="3600" dirty="0"/>
              <a:t>Bridget Leesburg, Fiscal Manager</a:t>
            </a:r>
          </a:p>
          <a:p>
            <a:pPr marL="0" lvl="1" indent="0">
              <a:buNone/>
            </a:pPr>
            <a:r>
              <a:rPr lang="en-US" dirty="0"/>
              <a:t>Contracts, Purchase Orders, Pay requests</a:t>
            </a:r>
          </a:p>
          <a:p>
            <a:pPr marL="0" lvl="1" indent="0">
              <a:buNone/>
            </a:pPr>
            <a:r>
              <a:rPr lang="en-US" dirty="0">
                <a:hlinkClick r:id="rId3"/>
              </a:rPr>
              <a:t>Bridget.Leesburg@dot.ohio.gov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(614) 387-2383</a:t>
            </a:r>
          </a:p>
          <a:p>
            <a:pPr marL="0" lvl="1" indent="0">
              <a:buNone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2C103-FF3A-4E9E-8B9C-4ACB16C86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604468"/>
            <a:ext cx="3276600" cy="419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23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Aviation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4300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sz="3600" dirty="0"/>
              <a:t>Russell Neice, Project Manager</a:t>
            </a:r>
          </a:p>
          <a:p>
            <a:pPr marL="0" lvl="1" indent="0">
              <a:buNone/>
            </a:pPr>
            <a:r>
              <a:rPr lang="en-US" dirty="0"/>
              <a:t>Grants, Inspections, Airspace Protection,</a:t>
            </a:r>
          </a:p>
          <a:p>
            <a:pPr marL="0" lvl="1" indent="0">
              <a:buNone/>
            </a:pPr>
            <a:r>
              <a:rPr lang="en-US" dirty="0" err="1"/>
              <a:t>Blackcat</a:t>
            </a:r>
            <a:endParaRPr lang="en-US" dirty="0"/>
          </a:p>
          <a:p>
            <a:pPr marL="0" lvl="1" indent="0">
              <a:buNone/>
            </a:pPr>
            <a:r>
              <a:rPr lang="en-US" dirty="0">
                <a:hlinkClick r:id="rId3"/>
              </a:rPr>
              <a:t>Russell.Neice@dot.ohio.gov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(614) 387-0928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DE6F3-4CAE-4712-894D-622C5B7F7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562100"/>
            <a:ext cx="33718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39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2" y="0"/>
            <a:ext cx="12192000" cy="914400"/>
          </a:xfrm>
        </p:spPr>
        <p:txBody>
          <a:bodyPr/>
          <a:lstStyle/>
          <a:p>
            <a:r>
              <a:rPr lang="en-US" dirty="0"/>
              <a:t>Office of Aviation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sz="3600" dirty="0"/>
              <a:t>Noelle Dzurnak, College Intern</a:t>
            </a:r>
          </a:p>
          <a:p>
            <a:pPr marL="0" lvl="1" indent="0">
              <a:buNone/>
            </a:pPr>
            <a:r>
              <a:rPr lang="en-US" dirty="0"/>
              <a:t>Aviation Engineering, The Ohio State University</a:t>
            </a:r>
          </a:p>
          <a:p>
            <a:pPr marL="0" lvl="1" indent="0">
              <a:buNone/>
            </a:pPr>
            <a:r>
              <a:rPr lang="en-US" dirty="0">
                <a:hlinkClick r:id="rId3"/>
              </a:rPr>
              <a:t>Noelle.Dzurnak@dot.ohio.gov</a:t>
            </a: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2020 OAA Norman J. Crabtree Memorial Aviation Scholarship Winner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039F5-E980-4E1C-885F-8AB6C419A9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6434"/>
          <a:stretch/>
        </p:blipFill>
        <p:spPr>
          <a:xfrm>
            <a:off x="6934200" y="2438400"/>
            <a:ext cx="4343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Aviation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sz="3600" dirty="0"/>
              <a:t>Mark Groves, Aviator</a:t>
            </a:r>
          </a:p>
          <a:p>
            <a:pPr marL="0" lvl="1" indent="0">
              <a:buNone/>
            </a:pPr>
            <a:r>
              <a:rPr lang="en-US" dirty="0"/>
              <a:t>5010 Inspections</a:t>
            </a:r>
          </a:p>
          <a:p>
            <a:pPr marL="0" lvl="1" indent="0">
              <a:buNone/>
            </a:pPr>
            <a:r>
              <a:rPr lang="en-US" dirty="0">
                <a:hlinkClick r:id="rId3"/>
              </a:rPr>
              <a:t>Mark.Groves@dot.ohio.gov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(614) 387-2313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1A588-21F5-4DCD-8A59-D38883D38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79375"/>
            <a:ext cx="3335917" cy="444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27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Aviation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sz="3600" dirty="0"/>
              <a:t>George Poulos, Flight Operations Scheduler</a:t>
            </a:r>
          </a:p>
          <a:p>
            <a:pPr marL="0" lvl="1" indent="0">
              <a:buNone/>
            </a:pPr>
            <a:r>
              <a:rPr lang="en-US" dirty="0"/>
              <a:t>Publications, Pay Requests,</a:t>
            </a:r>
          </a:p>
          <a:p>
            <a:pPr marL="0" lvl="1" indent="0">
              <a:buNone/>
            </a:pPr>
            <a:r>
              <a:rPr lang="en-US" dirty="0"/>
              <a:t>Airport/Aircraft Registration</a:t>
            </a:r>
          </a:p>
          <a:p>
            <a:pPr marL="0" lvl="1" indent="0">
              <a:buNone/>
            </a:pPr>
            <a:r>
              <a:rPr lang="en-US" dirty="0">
                <a:hlinkClick r:id="rId3"/>
              </a:rPr>
              <a:t>George.Poulos@dot.ohio.gov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(614) 387-2344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8390CB2-E56D-42E0-82B5-D799CFA57F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19685" r="24501" b="14505"/>
          <a:stretch/>
        </p:blipFill>
        <p:spPr>
          <a:xfrm rot="5400000">
            <a:off x="7667777" y="2314423"/>
            <a:ext cx="401924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7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/>
              <a:t>Overview - Continued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11430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600" dirty="0"/>
              <a:t>Airspace Protection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Inspections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Pavement Condition Index (PCI) Inspections </a:t>
            </a:r>
          </a:p>
          <a:p>
            <a:pPr lvl="1">
              <a:buBlip>
                <a:blip r:embed="rId3"/>
              </a:buBlip>
            </a:pPr>
            <a:r>
              <a:rPr lang="en-US" dirty="0"/>
              <a:t>Airport Compliance &amp; Safety Inspections (5010 Program)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Publications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State Airport System Plan Update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Office Staff</a:t>
            </a:r>
          </a:p>
          <a:p>
            <a:pPr marL="0" indent="0">
              <a:buNone/>
            </a:pPr>
            <a:endParaRPr lang="en-US" sz="3600" dirty="0"/>
          </a:p>
          <a:p>
            <a:pPr>
              <a:buBlip>
                <a:blip r:embed="rId3"/>
              </a:buBlip>
            </a:pPr>
            <a:endParaRPr lang="en-US" sz="36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2799074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Aviation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sz="3600" dirty="0"/>
              <a:t>Mathew Preisler, Airport Planner/Project Manager</a:t>
            </a:r>
          </a:p>
          <a:p>
            <a:pPr marL="0" lvl="1" indent="0">
              <a:buNone/>
            </a:pPr>
            <a:r>
              <a:rPr lang="en-US" dirty="0"/>
              <a:t>Ohio Airport System Plan (OASP)</a:t>
            </a:r>
          </a:p>
          <a:p>
            <a:pPr marL="0" lvl="1" indent="0">
              <a:buNone/>
            </a:pPr>
            <a:r>
              <a:rPr lang="en-US" dirty="0">
                <a:hlinkClick r:id="rId3"/>
              </a:rPr>
              <a:t>Matthew.Preisler@dot.ohio.gov</a:t>
            </a:r>
            <a:endParaRPr lang="en-US" dirty="0"/>
          </a:p>
          <a:p>
            <a:pPr marL="0" lvl="1" indent="0">
              <a:buNone/>
            </a:pPr>
            <a:r>
              <a:rPr lang="en-US" dirty="0"/>
              <a:t>(614) 387-2351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pic>
        <p:nvPicPr>
          <p:cNvPr id="11" name="Picture 10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59E38DC6-FD0F-48A9-819F-37D69C77C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697480"/>
            <a:ext cx="253958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99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Office of Aviation website redesign:</a:t>
            </a:r>
          </a:p>
          <a:p>
            <a:pPr marL="0" lvl="1" indent="0">
              <a:buNone/>
            </a:pPr>
            <a:endParaRPr lang="en-US" sz="3600" dirty="0"/>
          </a:p>
          <a:p>
            <a:pPr marL="0" lvl="1" indent="0">
              <a:buNone/>
            </a:pPr>
            <a:endParaRPr lang="en-US" sz="3600" dirty="0"/>
          </a:p>
          <a:p>
            <a:pPr marL="0" lvl="1" indent="0">
              <a:buNone/>
            </a:pPr>
            <a:endParaRPr lang="en-US" sz="3600" dirty="0"/>
          </a:p>
          <a:p>
            <a:pPr marL="0" lvl="1" indent="0">
              <a:buNone/>
            </a:pPr>
            <a:endParaRPr lang="en-US" sz="3200" dirty="0"/>
          </a:p>
          <a:p>
            <a:pPr marL="0" lvl="1" indent="0">
              <a:buNone/>
            </a:pPr>
            <a:endParaRPr lang="en-US" sz="3600" dirty="0"/>
          </a:p>
          <a:p>
            <a:pPr marL="0" lvl="1" indent="0" algn="ctr">
              <a:buNone/>
            </a:pPr>
            <a:endParaRPr lang="en-US" sz="2000" u="sng" dirty="0">
              <a:hlinkClick r:id="rId3"/>
            </a:endParaRPr>
          </a:p>
          <a:p>
            <a:pPr marL="0" lvl="1" indent="0" algn="ctr">
              <a:buNone/>
            </a:pPr>
            <a:r>
              <a:rPr lang="en-US" sz="2000" u="sng" dirty="0">
                <a:hlinkClick r:id="rId3"/>
              </a:rPr>
              <a:t>https://www.transportation.ohio.gov/wps/portal/gov/odot/programs/aviation/</a:t>
            </a:r>
            <a:endParaRPr lang="en-US" sz="2000" dirty="0"/>
          </a:p>
          <a:p>
            <a:pPr marL="0" lvl="1" indent="0" algn="ctr">
              <a:buNone/>
            </a:pPr>
            <a:r>
              <a:rPr lang="en-US" dirty="0"/>
              <a:t>Check it out and let us know what you think!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808F1F8-4693-4841-B9B5-A57D734BC9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94878"/>
            <a:ext cx="5375156" cy="328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27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26707" y="1943100"/>
            <a:ext cx="2738587" cy="2971800"/>
          </a:xfrm>
          <a:prstGeom prst="roundRect">
            <a:avLst>
              <a:gd name="adj" fmla="val 11102"/>
            </a:avLst>
          </a:prstGeom>
          <a:solidFill>
            <a:schemeClr val="tx2"/>
          </a:solidFill>
          <a:ln w="1968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Franklin Gothic Demi" panose="020B0703020102020204" pitchFamily="34" charset="0"/>
              </a:rPr>
              <a:t>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0" y="5867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latin typeface="+mj-lt"/>
              </a:rPr>
              <a:t>Last updated </a:t>
            </a:r>
            <a:fld id="{CDA22860-E94C-4AD2-BD07-62D8D5C23F96}" type="datetime1">
              <a:rPr lang="en-US" b="1" i="1" smtClean="0">
                <a:latin typeface="+mj-lt"/>
              </a:rPr>
              <a:t>8/3/2021</a:t>
            </a:fld>
            <a:endParaRPr lang="en-US" b="1" i="1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353538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grant program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600" dirty="0"/>
              <a:t>Total funds allocated to FY2021 Grant Program $5.54 Million 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No matching funds for GA or Commercial Airports were allocated since FAA grants were 100%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All partially funded 2020 Projects were funded with 2021 funds and completed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$2.98 Million allocated to complete 2020 projects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323589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grant program RECAP – Direct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600" dirty="0"/>
              <a:t>11 projects initially awarded in September 2020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4 projects were added in the 4</a:t>
            </a:r>
            <a:r>
              <a:rPr lang="en-US" sz="3600" baseline="30000" dirty="0"/>
              <a:t>th</a:t>
            </a:r>
            <a:r>
              <a:rPr lang="en-US" sz="3600" dirty="0"/>
              <a:t> quarter due to funding being partially restored and 1 project being cancelled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14 Direct Grant projects at 14 airports for 2021 totaling $2.56 Million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Project list available on Aviation Website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387899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grant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600" dirty="0"/>
              <a:t>Initial funding available for 2022 Direct Grant Program $6.25 Million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$500,000 held in reserve for any potential matching grants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Secondary award will be made after October 1 for matching grants or additional direct grants</a:t>
            </a:r>
          </a:p>
          <a:p>
            <a:pPr>
              <a:buBlip>
                <a:blip r:embed="rId3"/>
              </a:buBlip>
            </a:pPr>
            <a:endParaRPr lang="en-US" sz="3600" dirty="0"/>
          </a:p>
          <a:p>
            <a:pPr>
              <a:buBlip>
                <a:blip r:embed="rId3"/>
              </a:buBlip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251177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Direct Grant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sz="3600" dirty="0"/>
              <a:t>2022 Direct Grants will be state funded at 95%  for all eligible costs, Sponsors share will be 5%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Project awards capped at $500,000 per airport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ODOT received requests for 52 projects totaling $21.8 million at 40 airports</a:t>
            </a:r>
          </a:p>
          <a:p>
            <a:pPr>
              <a:buBlip>
                <a:blip r:embed="rId3"/>
              </a:buBlip>
            </a:pPr>
            <a:r>
              <a:rPr lang="en-US" sz="3600" dirty="0"/>
              <a:t>ODOT, Notice of Project Approval, for 25 Projects at 22 airports</a:t>
            </a:r>
            <a:endParaRPr lang="en-US" sz="3600" dirty="0">
              <a:highlight>
                <a:srgbClr val="FFFF00"/>
              </a:highlight>
            </a:endParaRPr>
          </a:p>
          <a:p>
            <a:pPr marL="457200" lvl="1" indent="0">
              <a:spcBef>
                <a:spcPts val="864"/>
              </a:spcBef>
              <a:buNone/>
            </a:pPr>
            <a:endParaRPr lang="en-US" dirty="0"/>
          </a:p>
          <a:p>
            <a:pPr>
              <a:spcBef>
                <a:spcPts val="864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218899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ODOT Direct Grant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11430000" cy="5029200"/>
          </a:xfrm>
        </p:spPr>
        <p:txBody>
          <a:bodyPr/>
          <a:lstStyle/>
          <a:p>
            <a:pPr>
              <a:spcBef>
                <a:spcPts val="864"/>
              </a:spcBef>
              <a:buBlip>
                <a:blip r:embed="rId3"/>
              </a:buBlip>
            </a:pPr>
            <a:r>
              <a:rPr lang="en-US" sz="3600" dirty="0"/>
              <a:t>Eligible Projects:</a:t>
            </a:r>
          </a:p>
          <a:p>
            <a:pPr lvl="1">
              <a:spcBef>
                <a:spcPts val="864"/>
              </a:spcBef>
              <a:buBlip>
                <a:blip r:embed="rId3"/>
              </a:buBlip>
            </a:pPr>
            <a:r>
              <a:rPr lang="en-US" dirty="0"/>
              <a:t>Obstruction Removal and Hazard Lighting – trees, poles, buildings, terrain,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>
              <a:spcBef>
                <a:spcPts val="864"/>
              </a:spcBef>
              <a:buBlip>
                <a:blip r:embed="rId3"/>
              </a:buBlip>
            </a:pPr>
            <a:r>
              <a:rPr lang="en-US" dirty="0"/>
              <a:t>Airfield Marking – Remark Runways, Taxiways and Aprons</a:t>
            </a:r>
          </a:p>
          <a:p>
            <a:pPr lvl="1">
              <a:spcBef>
                <a:spcPts val="864"/>
              </a:spcBef>
              <a:buBlip>
                <a:blip r:embed="rId3"/>
              </a:buBlip>
            </a:pPr>
            <a:r>
              <a:rPr lang="en-US" dirty="0"/>
              <a:t>Airfield Lighting - Rehabilitation/Replacement of Runway, Taxiway and Apron lighting</a:t>
            </a:r>
          </a:p>
          <a:p>
            <a:pPr lvl="1">
              <a:spcBef>
                <a:spcPts val="864"/>
              </a:spcBef>
              <a:buBlip>
                <a:blip r:embed="rId3"/>
              </a:buBlip>
            </a:pPr>
            <a:r>
              <a:rPr lang="en-US" dirty="0"/>
              <a:t>Nav-Aids - Rehabilitation/Replacement of  </a:t>
            </a:r>
            <a:r>
              <a:rPr lang="en-US" dirty="0" err="1"/>
              <a:t>Reil’s</a:t>
            </a:r>
            <a:r>
              <a:rPr lang="en-US" dirty="0"/>
              <a:t>, PAPI’s, VGSI’s, Beacons, Wind Indicators, Approach Lighting and                Automated Weather Observing Systems (AWOS)</a:t>
            </a:r>
          </a:p>
          <a:p>
            <a:pPr lvl="2">
              <a:spcBef>
                <a:spcPts val="864"/>
              </a:spcBef>
              <a:buBlip>
                <a:blip r:embed="rId3"/>
              </a:buBlip>
            </a:pPr>
            <a:endParaRPr lang="en-US" dirty="0"/>
          </a:p>
          <a:p>
            <a:pPr>
              <a:spcBef>
                <a:spcPts val="864"/>
              </a:spcBef>
              <a:buBlip>
                <a:blip r:embed="rId3"/>
              </a:buBlip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OAA Conference 2021</a:t>
            </a:r>
          </a:p>
        </p:txBody>
      </p:sp>
    </p:spTree>
    <p:extLst>
      <p:ext uri="{BB962C8B-B14F-4D97-AF65-F5344CB8AC3E}">
        <p14:creationId xmlns:p14="http://schemas.microsoft.com/office/powerpoint/2010/main" val="3595310946"/>
      </p:ext>
    </p:extLst>
  </p:cSld>
  <p:clrMapOvr>
    <a:masterClrMapping/>
  </p:clrMapOvr>
</p:sld>
</file>

<file path=ppt/theme/theme1.xml><?xml version="1.0" encoding="utf-8"?>
<a:theme xmlns:a="http://schemas.openxmlformats.org/drawingml/2006/main" name="ODOT Master - Business Card Look">
  <a:themeElements>
    <a:clrScheme name="Custom 1">
      <a:dk1>
        <a:srgbClr val="000000"/>
      </a:dk1>
      <a:lt1>
        <a:sysClr val="window" lastClr="FFFFFF"/>
      </a:lt1>
      <a:dk2>
        <a:srgbClr val="009969"/>
      </a:dk2>
      <a:lt2>
        <a:srgbClr val="D6D2C4"/>
      </a:lt2>
      <a:accent1>
        <a:srgbClr val="1F2A44"/>
      </a:accent1>
      <a:accent2>
        <a:srgbClr val="00B5E2"/>
      </a:accent2>
      <a:accent3>
        <a:srgbClr val="DC582A"/>
      </a:accent3>
      <a:accent4>
        <a:srgbClr val="9E2A2B"/>
      </a:accent4>
      <a:accent5>
        <a:srgbClr val="D7C826"/>
      </a:accent5>
      <a:accent6>
        <a:srgbClr val="F68D2E"/>
      </a:accent6>
      <a:hlink>
        <a:srgbClr val="40BAC8"/>
      </a:hlink>
      <a:folHlink>
        <a:srgbClr val="152F5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5D9F2B45-1A2E-48E6-B069-77357A68E907}" vid="{3AFC5C51-DE8D-4577-A74F-A9E219DAB3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opic xmlns="f78f6485-d866-47f2-8ebc-7a2b1bdbd3a3">PRESENTATIONS</Topic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E279CDA86804FBDAAEE66E36F0FB0" ma:contentTypeVersion="1" ma:contentTypeDescription="Create a new document." ma:contentTypeScope="" ma:versionID="43202aa8ff8312f36ee1aed502b024b7">
  <xsd:schema xmlns:xsd="http://www.w3.org/2001/XMLSchema" xmlns:xs="http://www.w3.org/2001/XMLSchema" xmlns:p="http://schemas.microsoft.com/office/2006/metadata/properties" xmlns:ns2="f78f6485-d866-47f2-8ebc-7a2b1bdbd3a3" targetNamespace="http://schemas.microsoft.com/office/2006/metadata/properties" ma:root="true" ma:fieldsID="097235a341eeb17de0cae88af07512ad" ns2:_="">
    <xsd:import namespace="f78f6485-d866-47f2-8ebc-7a2b1bdbd3a3"/>
    <xsd:element name="properties">
      <xsd:complexType>
        <xsd:sequence>
          <xsd:element name="documentManagement">
            <xsd:complexType>
              <xsd:all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f6485-d866-47f2-8ebc-7a2b1bdbd3a3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Topic" ma:format="Dropdown" ma:internalName="Topic">
      <xsd:simpleType>
        <xsd:union memberTypes="dms:Text">
          <xsd:simpleType>
            <xsd:restriction base="dms:Choice">
              <xsd:enumeration value="CALENDARS"/>
              <xsd:enumeration value="OFFER LETTERS"/>
              <xsd:enumeration value="PRESENTATIONS"/>
              <xsd:enumeration value="MISCELLANEOU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74D340-8406-4DD4-A627-F9B13BC4C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BC61EB-F99C-416A-973D-C4819452716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78f6485-d866-47f2-8ebc-7a2b1bdbd3a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1191A9-0F67-4A7E-B545-5B62BDB92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f6485-d866-47f2-8ebc-7a2b1bdbd3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ODOT Template-16by9</Template>
  <TotalTime>6125</TotalTime>
  <Words>2120</Words>
  <Application>Microsoft Office PowerPoint</Application>
  <PresentationFormat>Widescreen</PresentationFormat>
  <Paragraphs>374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Courier New</vt:lpstr>
      <vt:lpstr>Franklin Gothic Demi</vt:lpstr>
      <vt:lpstr>Georgia</vt:lpstr>
      <vt:lpstr>Times New Roman</vt:lpstr>
      <vt:lpstr>Trebuchet MS</vt:lpstr>
      <vt:lpstr>ODOT Master - Business Card Look</vt:lpstr>
      <vt:lpstr>Office of aviation • oaa conference  AUGUST  2021</vt:lpstr>
      <vt:lpstr>Office of aviation program updates</vt:lpstr>
      <vt:lpstr>Overview</vt:lpstr>
      <vt:lpstr>Overview - Continued</vt:lpstr>
      <vt:lpstr>2021 grant program Recap</vt:lpstr>
      <vt:lpstr>2021 grant program RECAP – Direct Grants</vt:lpstr>
      <vt:lpstr>2022 grant program</vt:lpstr>
      <vt:lpstr>2022 Direct Grant PROGRAM</vt:lpstr>
      <vt:lpstr>ODOT Direct Grant Program</vt:lpstr>
      <vt:lpstr>ODOT Direct Grant Program (Continued)</vt:lpstr>
      <vt:lpstr>Grant Cycle for 2022 Direct Grants</vt:lpstr>
      <vt:lpstr>Matching Grant Program – General Aviation</vt:lpstr>
      <vt:lpstr>Matching Grant Program – Commercial Service</vt:lpstr>
      <vt:lpstr>Grant Cycle for 2022 MATCHING Grants</vt:lpstr>
      <vt:lpstr>2023 grant program</vt:lpstr>
      <vt:lpstr>Grant Cycle for 2023 Direct Grants</vt:lpstr>
      <vt:lpstr>Airspace protection</vt:lpstr>
      <vt:lpstr>Airspace protection</vt:lpstr>
      <vt:lpstr>AIRPORT INSPECTIONS – Pavement  CONDITION (PCI)</vt:lpstr>
      <vt:lpstr>AIRPORT INSPECTIONS – Pavement  CONDITION (PCI)</vt:lpstr>
      <vt:lpstr>AIRPORT INSPECTIONS – Pavement  CONDITION (PCI)</vt:lpstr>
      <vt:lpstr>AIRPORT INSPECTIONS – Pavement  CONDITION (PCI)</vt:lpstr>
      <vt:lpstr>Airport inspections - 5010</vt:lpstr>
      <vt:lpstr>Airport inspections – Common issues</vt:lpstr>
      <vt:lpstr>Publications</vt:lpstr>
      <vt:lpstr>Airport System plan update</vt:lpstr>
      <vt:lpstr>Ohio airport System plan UPDATE</vt:lpstr>
      <vt:lpstr>Ohio airport System plan UPDATE</vt:lpstr>
      <vt:lpstr>Ohio airport System plan UPDATE</vt:lpstr>
      <vt:lpstr>Ohio airport System plan UPDATE</vt:lpstr>
      <vt:lpstr>Ohio airport System plan UPDATE</vt:lpstr>
      <vt:lpstr>Ohio airport System plan UPDATE</vt:lpstr>
      <vt:lpstr>Ohio airport System plan UPDATE</vt:lpstr>
      <vt:lpstr>Office of Aviation Staff</vt:lpstr>
      <vt:lpstr>Office of Aviation Staff</vt:lpstr>
      <vt:lpstr>Office of Aviation Staff</vt:lpstr>
      <vt:lpstr>Office of Aviation Staff</vt:lpstr>
      <vt:lpstr>Office of Aviation Staff</vt:lpstr>
      <vt:lpstr>Office of Aviation Staff</vt:lpstr>
      <vt:lpstr>Office of Aviation Staff</vt:lpstr>
      <vt:lpstr>New Website</vt:lpstr>
      <vt:lpstr>Questions</vt:lpstr>
    </vt:vector>
  </TitlesOfParts>
  <Company>Ohio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• Location, Date 20XX</dc:title>
  <dc:creator>Joe Ortega</dc:creator>
  <cp:lastModifiedBy>Dzurnak, Noelle</cp:lastModifiedBy>
  <cp:revision>416</cp:revision>
  <cp:lastPrinted>2020-08-27T13:49:18Z</cp:lastPrinted>
  <dcterms:created xsi:type="dcterms:W3CDTF">2018-03-08T21:19:58Z</dcterms:created>
  <dcterms:modified xsi:type="dcterms:W3CDTF">2021-08-03T20:00:14Z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0x010100108E279CDA86804FBDAAEE66E36F0FB0</vt:lpwstr>
  </property>
  <property fmtid="{D5CDD505-2E9C-101B-9397-08002B2CF9AE}" pid="3" name="Thumb">
    <vt:lpwstr>http://portal.dot.state.oh.us/Divisions/Communications/images1/PowerPoint.gifODOT Powerpoint Template as of February 3, 2009</vt:lpwstr>
  </property>
  <property fmtid="{D5CDD505-2E9C-101B-9397-08002B2CF9AE}" pid="4" name="Order">
    <vt:r8>3700</vt:r8>
  </property>
  <property fmtid="{D5CDD505-2E9C-101B-9397-08002B2CF9AE}" pid="5" name="PublishingRollupImage">
    <vt:lpwstr>&lt;img alt="PowerPoint" border="0" src="/Divisions/Communications/images1/PowerPoint.gif" style="BORDER: 0px solid; "&gt;</vt:lpwstr>
  </property>
  <property fmtid="{D5CDD505-2E9C-101B-9397-08002B2CF9AE}" pid="6" name="Images">
    <vt:lpwstr>Documents</vt:lpwstr>
  </property>
  <property fmtid="{D5CDD505-2E9C-101B-9397-08002B2CF9AE}" pid="7" name="vti_description">
    <vt:lpwstr/>
  </property>
</Properties>
</file>